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  <p:sldId id="280" r:id="rId20"/>
    <p:sldId id="277" r:id="rId21"/>
    <p:sldId id="279" r:id="rId22"/>
    <p:sldId id="278" r:id="rId23"/>
    <p:sldId id="26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33A88-7025-485C-AA32-F9B860EDC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7217F5-2874-49FA-94CD-CE9D8F9FA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DD085-2AF1-4D2E-A662-8ABC15B7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28666-2B1F-4DCB-B1C0-67C0E0EC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D092DB-E55C-4BA8-9453-B506009A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05754D-4ACD-4B86-BCDE-01BCB2EEC6DD}"/>
              </a:ext>
            </a:extLst>
          </p:cNvPr>
          <p:cNvSpPr/>
          <p:nvPr/>
        </p:nvSpPr>
        <p:spPr>
          <a:xfrm>
            <a:off x="197708" y="148281"/>
            <a:ext cx="11804822" cy="6112476"/>
          </a:xfrm>
          <a:prstGeom prst="rect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09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8F379-5DE0-4AD4-B2A2-7A9B9890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D752C-DA67-497B-9D83-A2B9FD8DDD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16670C-CEFB-423D-B67C-409F6F64F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236227-28D9-4B69-BD53-47FB6E8EA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7548C6-742E-4F3C-AD92-685A8660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2E41A-CB71-45AD-A1EC-1E8094DE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49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2DB25-F875-4E8C-81B7-0A3DB03F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4ABD31-C0A2-4058-98D0-31426EC6B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FB3F3-7EBE-4B5A-892F-7FBF96D7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6F709-5C9D-440B-9D44-7A6F8966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BD431-B4E9-4D8C-BD72-74A74F17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257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1855DF-FA31-41CB-AC76-652C24FFF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D97C1A-3CC8-42E5-9669-9A47BBB7F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058EF-8DC4-4E46-826E-11CD7488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64109-80B8-44CE-9BCC-801E6BC8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DA9A06-CA1B-4967-9A17-0595521E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619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77DFC-893B-4B43-8F8B-0D3478B24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365125"/>
            <a:ext cx="11567160" cy="1325563"/>
          </a:xfrm>
        </p:spPr>
        <p:txBody>
          <a:bodyPr anchor="ctr"/>
          <a:lstStyle>
            <a:lvl1pPr>
              <a:defRPr>
                <a:solidFill>
                  <a:srgbClr val="04C055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C0C125-B8FF-4D26-8CA4-F129154CB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825625"/>
            <a:ext cx="1156716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BE300-039C-42A9-B23C-B7C78956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BDC76-12A4-4C73-BB3D-C3D58E9F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627DE4-D327-4B1C-A557-074394EA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91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AA03B-F877-410F-8079-1B532771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3" y="136526"/>
            <a:ext cx="10515600" cy="54451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8DAE0-5729-4F86-9C4A-7F0CC465F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53" y="1581374"/>
            <a:ext cx="11914094" cy="45955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A255A-7D14-427E-9926-7D8D57D2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6512D-44A9-4069-9AAE-3C7C0E27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642422-7D01-4F3B-B886-819DD06B9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CA21F5-4F50-41B9-9FE6-96DD0707CC30}"/>
              </a:ext>
            </a:extLst>
          </p:cNvPr>
          <p:cNvSpPr/>
          <p:nvPr/>
        </p:nvSpPr>
        <p:spPr>
          <a:xfrm>
            <a:off x="138953" y="676153"/>
            <a:ext cx="11914094" cy="49423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933D22-A814-47D5-AE55-7720ADCB073C}"/>
              </a:ext>
            </a:extLst>
          </p:cNvPr>
          <p:cNvSpPr/>
          <p:nvPr/>
        </p:nvSpPr>
        <p:spPr>
          <a:xfrm>
            <a:off x="138953" y="834898"/>
            <a:ext cx="157374" cy="467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3C209312-C72B-4B3A-8CF2-58F159DD95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843" y="839762"/>
            <a:ext cx="10358437" cy="467629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66235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AA03B-F877-410F-8079-1B532771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3" y="136525"/>
            <a:ext cx="11914094" cy="802307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8DAE0-5729-4F86-9C4A-7F0CC465F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383" y="1265204"/>
            <a:ext cx="8951235" cy="491176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A255A-7D14-427E-9926-7D8D57D2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6512D-44A9-4069-9AAE-3C7C0E27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642422-7D01-4F3B-B886-819DD06B9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CA21F5-4F50-41B9-9FE6-96DD0707CC30}"/>
              </a:ext>
            </a:extLst>
          </p:cNvPr>
          <p:cNvSpPr/>
          <p:nvPr/>
        </p:nvSpPr>
        <p:spPr>
          <a:xfrm>
            <a:off x="138953" y="1126088"/>
            <a:ext cx="11914094" cy="49423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0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A6517-E3C3-4541-9734-3DEEA3357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5D6630-F8A8-4D84-A233-2D7F28F9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BC2D2-12F6-482E-A27C-6DDCD6F6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386BD-A2DD-4153-A745-2A42F4DE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AC200-0ABC-4D96-8C5B-60F09C5D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91969F-9962-49E8-A07F-9DB2E0B87FE2}"/>
              </a:ext>
            </a:extLst>
          </p:cNvPr>
          <p:cNvSpPr/>
          <p:nvPr/>
        </p:nvSpPr>
        <p:spPr>
          <a:xfrm>
            <a:off x="839772" y="4562475"/>
            <a:ext cx="10512456" cy="49423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9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3DE80-FD38-4430-884A-3C696884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61FB7-FC09-4426-8DA1-C3C8A91AA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4314DB-E0B8-429C-A2CC-6098E4660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2FC9BE-C34C-4516-A3AD-0564A00F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14D1FB-F427-47CD-B47F-8660109B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F6AB9C-344F-4B8A-874C-BAB5D3C2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68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53209-9A20-47C5-87EC-6E76FD2F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4BB7BC-3A8A-4994-9555-27BE003BA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1BE7A6-72FD-4458-865B-C917D0241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8F1152-1A1A-4B35-BDF4-74DFC8CFF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BDC9E0-624D-4EFD-84CA-AB7C7829C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88AD48-764B-4E6B-AE40-E19D2416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709470-0144-466B-BB0B-4A8DA23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87CFF2-E4FF-4CC2-9610-46CE829A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1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764C9-EB0F-4DC1-862C-34AB976D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416309-AF76-4FEB-9DE8-49DBCB36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E0D503-0537-47BB-B954-E215860A4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173DC1-2362-4775-B5BC-0073377B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99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487109-A827-49C4-B148-9BB0C1CD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3EA1C5-80E6-4FC8-8EF9-7EE77125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094A93-A597-4371-A336-945051E9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37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F40DE-73AC-42CF-9688-E96A72F9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626ECC-E976-4F86-83BE-9B9AAA41D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DD2761-1FAA-4111-8C10-21365DE59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CB7411-F786-4338-88B0-756D0C8D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8658C-D60B-44D7-848B-9EFB13C2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F76D85-E2F1-4231-8930-66ED9416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16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2E10F4-FA18-44D9-BE69-776D79F0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2F5770-C8D5-43AA-980E-7905732D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56A733-5567-4751-B16C-3B373F3E7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627D5-9D35-4051-ABD4-251B01749F9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0F72CC-6668-4CCA-85DB-1E33C2EE3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B57EDB-2761-403C-926A-DB7059987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261F7-1430-4E91-AE2E-B02CB8A75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87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C8B54-E204-8A18-F086-5CFF9FA1A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dirty="0" err="1"/>
              <a:t>ArchEnsemble</a:t>
            </a:r>
            <a:r>
              <a:rPr lang="en-US" altLang="ko-KR" sz="3600" dirty="0"/>
              <a:t>: Architectural Approach for More Efficient Ensemble</a:t>
            </a:r>
            <a:endParaRPr lang="ko-KR" altLang="en-US" sz="36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12ADBAA-F2C2-A721-8530-2B9D8EE551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 err="1"/>
              <a:t>Hyogon</a:t>
            </a:r>
            <a:r>
              <a:rPr lang="en-US" altLang="ko-KR" b="1" dirty="0"/>
              <a:t> Ryu</a:t>
            </a:r>
          </a:p>
          <a:p>
            <a:r>
              <a:rPr lang="en-US" altLang="ko-KR" dirty="0"/>
              <a:t>Department of Cyber Defense, Korea University</a:t>
            </a:r>
          </a:p>
          <a:p>
            <a:r>
              <a:rPr lang="en-US" altLang="ko-KR" dirty="0"/>
              <a:t>2019330023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90B4B-789E-4EC6-209F-A324C9C3793F}"/>
              </a:ext>
            </a:extLst>
          </p:cNvPr>
          <p:cNvSpPr txBox="1"/>
          <p:nvPr/>
        </p:nvSpPr>
        <p:spPr>
          <a:xfrm>
            <a:off x="1524000" y="20367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STAT433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947817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A708-939A-C866-66ED-00B221F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B3C2F-F9E4-2550-29A5-8B0C4242FA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Main idea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84B211-17D8-EE41-D42A-4D6FA225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 there a model architecture that makes an ensemble-like effect?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BB3BC2-47A7-21D6-5668-B8E97DEEFD8D}"/>
              </a:ext>
            </a:extLst>
          </p:cNvPr>
          <p:cNvGrpSpPr/>
          <p:nvPr/>
        </p:nvGrpSpPr>
        <p:grpSpPr>
          <a:xfrm>
            <a:off x="843582" y="3204868"/>
            <a:ext cx="10504837" cy="1651000"/>
            <a:chOff x="462811" y="3204868"/>
            <a:chExt cx="10504837" cy="1651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A0A0C03-57A6-EC5E-46C5-91567D296B3E}"/>
                </a:ext>
              </a:extLst>
            </p:cNvPr>
            <p:cNvGrpSpPr/>
            <p:nvPr/>
          </p:nvGrpSpPr>
          <p:grpSpPr>
            <a:xfrm>
              <a:off x="2734461" y="3204868"/>
              <a:ext cx="2088392" cy="1651000"/>
              <a:chOff x="3285326" y="4559300"/>
              <a:chExt cx="5892800" cy="1651000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922ABF88-BDE7-9A6C-863A-E64A43EAAD38}"/>
                  </a:ext>
                </a:extLst>
              </p:cNvPr>
              <p:cNvCxnSpPr/>
              <p:nvPr/>
            </p:nvCxnSpPr>
            <p:spPr>
              <a:xfrm>
                <a:off x="3310726" y="5383359"/>
                <a:ext cx="5867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AD8771E-5CA3-2543-9F89-5E4EC926EAEB}"/>
                  </a:ext>
                </a:extLst>
              </p:cNvPr>
              <p:cNvSpPr/>
              <p:nvPr/>
            </p:nvSpPr>
            <p:spPr>
              <a:xfrm>
                <a:off x="3285326" y="4559300"/>
                <a:ext cx="5803900" cy="711200"/>
              </a:xfrm>
              <a:custGeom>
                <a:avLst/>
                <a:gdLst>
                  <a:gd name="connsiteX0" fmla="*/ 0 w 5803900"/>
                  <a:gd name="connsiteY0" fmla="*/ 711200 h 711200"/>
                  <a:gd name="connsiteX1" fmla="*/ 711200 w 5803900"/>
                  <a:gd name="connsiteY1" fmla="*/ 0 h 711200"/>
                  <a:gd name="connsiteX2" fmla="*/ 5245100 w 5803900"/>
                  <a:gd name="connsiteY2" fmla="*/ 0 h 711200"/>
                  <a:gd name="connsiteX3" fmla="*/ 5803900 w 5803900"/>
                  <a:gd name="connsiteY3" fmla="*/ 5588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900" h="711200">
                    <a:moveTo>
                      <a:pt x="0" y="711200"/>
                    </a:moveTo>
                    <a:lnTo>
                      <a:pt x="711200" y="0"/>
                    </a:lnTo>
                    <a:lnTo>
                      <a:pt x="5245100" y="0"/>
                    </a:lnTo>
                    <a:lnTo>
                      <a:pt x="5803900" y="558800"/>
                    </a:lnTo>
                  </a:path>
                </a:pathLst>
              </a:custGeom>
              <a:noFill/>
              <a:ln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74A262A-AFF2-C12D-0835-AA3D65D3AB56}"/>
                  </a:ext>
                </a:extLst>
              </p:cNvPr>
              <p:cNvSpPr/>
              <p:nvPr/>
            </p:nvSpPr>
            <p:spPr>
              <a:xfrm>
                <a:off x="3310726" y="5461000"/>
                <a:ext cx="5867400" cy="749300"/>
              </a:xfrm>
              <a:custGeom>
                <a:avLst/>
                <a:gdLst>
                  <a:gd name="connsiteX0" fmla="*/ 0 w 5867400"/>
                  <a:gd name="connsiteY0" fmla="*/ 0 h 749300"/>
                  <a:gd name="connsiteX1" fmla="*/ 749300 w 5867400"/>
                  <a:gd name="connsiteY1" fmla="*/ 749300 h 749300"/>
                  <a:gd name="connsiteX2" fmla="*/ 1701800 w 5867400"/>
                  <a:gd name="connsiteY2" fmla="*/ 749300 h 749300"/>
                  <a:gd name="connsiteX3" fmla="*/ 5232400 w 5867400"/>
                  <a:gd name="connsiteY3" fmla="*/ 749300 h 749300"/>
                  <a:gd name="connsiteX4" fmla="*/ 5867400 w 5867400"/>
                  <a:gd name="connsiteY4" fmla="*/ 114300 h 74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400" h="749300">
                    <a:moveTo>
                      <a:pt x="0" y="0"/>
                    </a:moveTo>
                    <a:lnTo>
                      <a:pt x="749300" y="749300"/>
                    </a:lnTo>
                    <a:lnTo>
                      <a:pt x="1701800" y="749300"/>
                    </a:lnTo>
                    <a:lnTo>
                      <a:pt x="5232400" y="749300"/>
                    </a:lnTo>
                    <a:lnTo>
                      <a:pt x="5867400" y="114300"/>
                    </a:lnTo>
                  </a:path>
                </a:pathLst>
              </a:custGeom>
              <a:ln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B38890-0C51-337B-0764-EC23DDF6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811" y="3351959"/>
              <a:ext cx="2035227" cy="1356818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D15FA0F-6B01-0535-5043-247AD79C658E}"/>
                </a:ext>
              </a:extLst>
            </p:cNvPr>
            <p:cNvSpPr/>
            <p:nvPr/>
          </p:nvSpPr>
          <p:spPr>
            <a:xfrm>
              <a:off x="9441258" y="3559681"/>
              <a:ext cx="1526390" cy="9413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Panda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BD2966-A312-BE23-639E-D3DA3E65F9BA}"/>
                </a:ext>
              </a:extLst>
            </p:cNvPr>
            <p:cNvSpPr/>
            <p:nvPr/>
          </p:nvSpPr>
          <p:spPr>
            <a:xfrm>
              <a:off x="4943448" y="3731918"/>
              <a:ext cx="1873326" cy="5969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Model 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56E793E-2430-192A-3818-0D1891BE7532}"/>
                </a:ext>
              </a:extLst>
            </p:cNvPr>
            <p:cNvGrpSpPr/>
            <p:nvPr/>
          </p:nvGrpSpPr>
          <p:grpSpPr>
            <a:xfrm>
              <a:off x="7100573" y="3204868"/>
              <a:ext cx="2088392" cy="1651000"/>
              <a:chOff x="3285326" y="4559300"/>
              <a:chExt cx="5892800" cy="1651000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B447666A-86EF-3A66-25B8-359B93AA5645}"/>
                  </a:ext>
                </a:extLst>
              </p:cNvPr>
              <p:cNvCxnSpPr/>
              <p:nvPr/>
            </p:nvCxnSpPr>
            <p:spPr>
              <a:xfrm>
                <a:off x="3310726" y="5383359"/>
                <a:ext cx="5867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71F2260-5FCE-51F9-9815-F7AA8D08AC67}"/>
                  </a:ext>
                </a:extLst>
              </p:cNvPr>
              <p:cNvSpPr/>
              <p:nvPr/>
            </p:nvSpPr>
            <p:spPr>
              <a:xfrm>
                <a:off x="3285326" y="4559300"/>
                <a:ext cx="5803900" cy="711200"/>
              </a:xfrm>
              <a:custGeom>
                <a:avLst/>
                <a:gdLst>
                  <a:gd name="connsiteX0" fmla="*/ 0 w 5803900"/>
                  <a:gd name="connsiteY0" fmla="*/ 711200 h 711200"/>
                  <a:gd name="connsiteX1" fmla="*/ 711200 w 5803900"/>
                  <a:gd name="connsiteY1" fmla="*/ 0 h 711200"/>
                  <a:gd name="connsiteX2" fmla="*/ 5245100 w 5803900"/>
                  <a:gd name="connsiteY2" fmla="*/ 0 h 711200"/>
                  <a:gd name="connsiteX3" fmla="*/ 5803900 w 5803900"/>
                  <a:gd name="connsiteY3" fmla="*/ 5588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900" h="711200">
                    <a:moveTo>
                      <a:pt x="0" y="711200"/>
                    </a:moveTo>
                    <a:lnTo>
                      <a:pt x="711200" y="0"/>
                    </a:lnTo>
                    <a:lnTo>
                      <a:pt x="5245100" y="0"/>
                    </a:lnTo>
                    <a:lnTo>
                      <a:pt x="5803900" y="558800"/>
                    </a:lnTo>
                  </a:path>
                </a:pathLst>
              </a:custGeom>
              <a:noFill/>
              <a:ln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924C7C22-A72F-C723-8B05-678590C9905B}"/>
                  </a:ext>
                </a:extLst>
              </p:cNvPr>
              <p:cNvSpPr/>
              <p:nvPr/>
            </p:nvSpPr>
            <p:spPr>
              <a:xfrm>
                <a:off x="3310726" y="5461000"/>
                <a:ext cx="5867400" cy="749300"/>
              </a:xfrm>
              <a:custGeom>
                <a:avLst/>
                <a:gdLst>
                  <a:gd name="connsiteX0" fmla="*/ 0 w 5867400"/>
                  <a:gd name="connsiteY0" fmla="*/ 0 h 749300"/>
                  <a:gd name="connsiteX1" fmla="*/ 749300 w 5867400"/>
                  <a:gd name="connsiteY1" fmla="*/ 749300 h 749300"/>
                  <a:gd name="connsiteX2" fmla="*/ 1701800 w 5867400"/>
                  <a:gd name="connsiteY2" fmla="*/ 749300 h 749300"/>
                  <a:gd name="connsiteX3" fmla="*/ 5232400 w 5867400"/>
                  <a:gd name="connsiteY3" fmla="*/ 749300 h 749300"/>
                  <a:gd name="connsiteX4" fmla="*/ 5867400 w 5867400"/>
                  <a:gd name="connsiteY4" fmla="*/ 114300 h 74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400" h="749300">
                    <a:moveTo>
                      <a:pt x="0" y="0"/>
                    </a:moveTo>
                    <a:lnTo>
                      <a:pt x="749300" y="749300"/>
                    </a:lnTo>
                    <a:lnTo>
                      <a:pt x="1701800" y="749300"/>
                    </a:lnTo>
                    <a:lnTo>
                      <a:pt x="5232400" y="749300"/>
                    </a:lnTo>
                    <a:lnTo>
                      <a:pt x="5867400" y="114300"/>
                    </a:lnTo>
                  </a:path>
                </a:pathLst>
              </a:custGeom>
              <a:ln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000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A708-939A-C866-66ED-00B221F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B3C2F-F9E4-2550-29A5-8B0C4242FA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Main idea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84B211-17D8-EE41-D42A-4D6FA225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 there a model architecture that makes an ensemble-like effect?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BBF04BC-8D0D-68FC-001E-F20EE835946E}"/>
              </a:ext>
            </a:extLst>
          </p:cNvPr>
          <p:cNvCxnSpPr>
            <a:cxnSpLocks/>
          </p:cNvCxnSpPr>
          <p:nvPr/>
        </p:nvCxnSpPr>
        <p:spPr>
          <a:xfrm flipV="1">
            <a:off x="7329583" y="2429614"/>
            <a:ext cx="1056829" cy="797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1662EC7-9698-F732-F0AC-33F924E5A1BA}"/>
              </a:ext>
            </a:extLst>
          </p:cNvPr>
          <p:cNvCxnSpPr>
            <a:cxnSpLocks/>
            <a:stCxn id="8" idx="2"/>
            <a:endCxn id="10" idx="2"/>
          </p:cNvCxnSpPr>
          <p:nvPr/>
        </p:nvCxnSpPr>
        <p:spPr>
          <a:xfrm>
            <a:off x="7431998" y="5188758"/>
            <a:ext cx="1056829" cy="716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49CAA22-BB49-EEB9-DCE0-E991CA325020}"/>
              </a:ext>
            </a:extLst>
          </p:cNvPr>
          <p:cNvCxnSpPr>
            <a:cxnSpLocks/>
            <a:stCxn id="10" idx="0"/>
            <a:endCxn id="51" idx="0"/>
          </p:cNvCxnSpPr>
          <p:nvPr/>
        </p:nvCxnSpPr>
        <p:spPr>
          <a:xfrm>
            <a:off x="8488827" y="2429614"/>
            <a:ext cx="1236907" cy="1274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1BD42D-CE43-ACAD-90B0-DA49AEF06A94}"/>
              </a:ext>
            </a:extLst>
          </p:cNvPr>
          <p:cNvCxnSpPr>
            <a:cxnSpLocks/>
            <a:stCxn id="10" idx="2"/>
            <a:endCxn id="51" idx="2"/>
          </p:cNvCxnSpPr>
          <p:nvPr/>
        </p:nvCxnSpPr>
        <p:spPr>
          <a:xfrm flipV="1">
            <a:off x="8488827" y="4711153"/>
            <a:ext cx="1236907" cy="1194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2E1C8B2-DF61-16C4-83A3-DE573FDCC39F}"/>
              </a:ext>
            </a:extLst>
          </p:cNvPr>
          <p:cNvGrpSpPr/>
          <p:nvPr/>
        </p:nvGrpSpPr>
        <p:grpSpPr>
          <a:xfrm>
            <a:off x="1750144" y="2315606"/>
            <a:ext cx="8691711" cy="3946796"/>
            <a:chOff x="1707125" y="2315606"/>
            <a:chExt cx="8691711" cy="3946796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2325B9-B49A-F84C-6C95-BDFEB4F0716F}"/>
                </a:ext>
              </a:extLst>
            </p:cNvPr>
            <p:cNvGrpSpPr/>
            <p:nvPr/>
          </p:nvGrpSpPr>
          <p:grpSpPr>
            <a:xfrm>
              <a:off x="1707125" y="2315606"/>
              <a:ext cx="8691711" cy="3946796"/>
              <a:chOff x="1707125" y="2315606"/>
              <a:chExt cx="8691711" cy="3946796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BC78756-7F57-3D03-3766-5CE1EC1B81D6}"/>
                  </a:ext>
                </a:extLst>
              </p:cNvPr>
              <p:cNvGrpSpPr/>
              <p:nvPr/>
            </p:nvGrpSpPr>
            <p:grpSpPr>
              <a:xfrm>
                <a:off x="4691454" y="2429614"/>
                <a:ext cx="5707382" cy="3832788"/>
                <a:chOff x="4691454" y="2479501"/>
                <a:chExt cx="5707382" cy="383278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314249-E97E-0AA2-6ACF-9F92016DEE28}"/>
                    </a:ext>
                  </a:extLst>
                </p:cNvPr>
                <p:cNvSpPr txBox="1"/>
                <p:nvPr/>
              </p:nvSpPr>
              <p:spPr>
                <a:xfrm>
                  <a:off x="7575217" y="6035290"/>
                  <a:ext cx="1741182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err="1"/>
                    <a:t>num_class</a:t>
                  </a:r>
                  <a:r>
                    <a:rPr lang="en-US" altLang="ko-KR" sz="1200" dirty="0"/>
                    <a:t> * ensemble</a:t>
                  </a:r>
                  <a:endParaRPr lang="ko-KR" altLang="en-US" sz="1200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94C3DB6-3947-9D07-C3EB-0D7B806C82FB}"/>
                    </a:ext>
                  </a:extLst>
                </p:cNvPr>
                <p:cNvSpPr txBox="1"/>
                <p:nvPr/>
              </p:nvSpPr>
              <p:spPr>
                <a:xfrm>
                  <a:off x="6852935" y="5248679"/>
                  <a:ext cx="1072088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/>
                    <a:t>Feature map</a:t>
                  </a:r>
                  <a:endParaRPr lang="ko-KR" altLang="en-US" sz="1200" dirty="0"/>
                </a:p>
              </p:txBody>
            </p: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B3A599-D5BA-5DDF-2B71-8DA1AE415ACC}"/>
                    </a:ext>
                  </a:extLst>
                </p:cNvPr>
                <p:cNvGrpSpPr/>
                <p:nvPr/>
              </p:nvGrpSpPr>
              <p:grpSpPr>
                <a:xfrm>
                  <a:off x="4691454" y="2479501"/>
                  <a:ext cx="5707382" cy="3475897"/>
                  <a:chOff x="4691454" y="2479501"/>
                  <a:chExt cx="5707382" cy="3475897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6572042E-22DE-E5CF-D995-57FA943EF55B}"/>
                      </a:ext>
                    </a:extLst>
                  </p:cNvPr>
                  <p:cNvGrpSpPr/>
                  <p:nvPr/>
                </p:nvGrpSpPr>
                <p:grpSpPr>
                  <a:xfrm>
                    <a:off x="4691454" y="3276592"/>
                    <a:ext cx="2838899" cy="1962053"/>
                    <a:chOff x="5014183" y="2897006"/>
                    <a:chExt cx="2838899" cy="2266725"/>
                  </a:xfrm>
                </p:grpSpPr>
                <p:sp>
                  <p:nvSpPr>
                    <p:cNvPr id="3" name="사각형: 둥근 모서리 2">
                      <a:extLst>
                        <a:ext uri="{FF2B5EF4-FFF2-40B4-BE49-F238E27FC236}">
                          <a16:creationId xmlns:a16="http://schemas.microsoft.com/office/drawing/2014/main" id="{118259D7-ACC3-EABD-51EC-1419678C3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183" y="2897006"/>
                      <a:ext cx="2493398" cy="2266725"/>
                    </a:xfrm>
                    <a:prstGeom prst="round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CNN</a:t>
                      </a:r>
                    </a:p>
                    <a:p>
                      <a:pPr algn="ctr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SimpleCNN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ResNet20 / 32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" name="사각형: 둥근 모서리 7">
                      <a:extLst>
                        <a:ext uri="{FF2B5EF4-FFF2-40B4-BE49-F238E27FC236}">
                          <a16:creationId xmlns:a16="http://schemas.microsoft.com/office/drawing/2014/main" id="{3F296BC5-EE84-F5ED-4B7D-795E36746E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0334" y="2897006"/>
                      <a:ext cx="282748" cy="2266725"/>
                    </a:xfrm>
                    <a:prstGeom prst="roundRect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0" name="사각형: 둥근 모서리 9">
                    <a:extLst>
                      <a:ext uri="{FF2B5EF4-FFF2-40B4-BE49-F238E27FC236}">
                        <a16:creationId xmlns:a16="http://schemas.microsoft.com/office/drawing/2014/main" id="{F447AF87-9723-3770-720E-7A93C3E166BF}"/>
                      </a:ext>
                    </a:extLst>
                  </p:cNvPr>
                  <p:cNvSpPr/>
                  <p:nvPr/>
                </p:nvSpPr>
                <p:spPr>
                  <a:xfrm>
                    <a:off x="8304434" y="2479501"/>
                    <a:ext cx="282748" cy="3475897"/>
                  </a:xfrm>
                  <a:prstGeom prst="roundRect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0BF32501-57BE-E0C9-98AC-E335D7EC5F54}"/>
                      </a:ext>
                    </a:extLst>
                  </p:cNvPr>
                  <p:cNvSpPr/>
                  <p:nvPr/>
                </p:nvSpPr>
                <p:spPr>
                  <a:xfrm>
                    <a:off x="8966593" y="3754196"/>
                    <a:ext cx="1432243" cy="1006844"/>
                  </a:xfrm>
                  <a:prstGeom prst="round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prediction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3966A2E-E65F-DEE4-782B-103EB297831B}"/>
                    </a:ext>
                  </a:extLst>
                </p:cNvPr>
                <p:cNvSpPr txBox="1"/>
                <p:nvPr/>
              </p:nvSpPr>
              <p:spPr>
                <a:xfrm>
                  <a:off x="9224094" y="4840932"/>
                  <a:ext cx="917239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err="1"/>
                    <a:t>num_class</a:t>
                  </a:r>
                  <a:endParaRPr lang="ko-KR" altLang="en-US" sz="1200" dirty="0"/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97C53F5F-D93A-3606-8AFC-6F015E8E6AFC}"/>
                  </a:ext>
                </a:extLst>
              </p:cNvPr>
              <p:cNvGrpSpPr/>
              <p:nvPr/>
            </p:nvGrpSpPr>
            <p:grpSpPr>
              <a:xfrm>
                <a:off x="1707125" y="2315606"/>
                <a:ext cx="1682005" cy="3794062"/>
                <a:chOff x="1708950" y="2173335"/>
                <a:chExt cx="1682005" cy="3794062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9DB6F389-3FEA-BB68-25ED-539AAEBD4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08950" y="3509697"/>
                  <a:ext cx="1682005" cy="1121337"/>
                </a:xfrm>
                <a:prstGeom prst="rect">
                  <a:avLst/>
                </a:prstGeom>
              </p:spPr>
            </p:pic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2502AA30-1FAB-26AD-800D-8202F7B85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08950" y="2173335"/>
                  <a:ext cx="1682005" cy="1121337"/>
                </a:xfrm>
                <a:prstGeom prst="rect">
                  <a:avLst/>
                </a:prstGeom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AFCB09C-F4E2-4D6E-7713-EFB83859E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08950" y="4846060"/>
                  <a:ext cx="1682005" cy="112133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36CBB8-9A8A-A9F9-F2A4-0BCA74318D3C}"/>
                </a:ext>
              </a:extLst>
            </p:cNvPr>
            <p:cNvCxnSpPr>
              <a:stCxn id="71" idx="3"/>
              <a:endCxn id="3" idx="1"/>
            </p:cNvCxnSpPr>
            <p:nvPr/>
          </p:nvCxnSpPr>
          <p:spPr>
            <a:xfrm>
              <a:off x="3389130" y="2876275"/>
              <a:ext cx="1302324" cy="1331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488FAAF2-32BD-C076-D020-9354FC77A4E6}"/>
                </a:ext>
              </a:extLst>
            </p:cNvPr>
            <p:cNvCxnSpPr>
              <a:stCxn id="42" idx="3"/>
              <a:endCxn id="3" idx="1"/>
            </p:cNvCxnSpPr>
            <p:nvPr/>
          </p:nvCxnSpPr>
          <p:spPr>
            <a:xfrm flipV="1">
              <a:off x="3389130" y="4207732"/>
              <a:ext cx="1302324" cy="49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83463228-D901-E2AF-E814-0543F8413314}"/>
                </a:ext>
              </a:extLst>
            </p:cNvPr>
            <p:cNvCxnSpPr>
              <a:stCxn id="73" idx="3"/>
              <a:endCxn id="3" idx="1"/>
            </p:cNvCxnSpPr>
            <p:nvPr/>
          </p:nvCxnSpPr>
          <p:spPr>
            <a:xfrm flipV="1">
              <a:off x="3389130" y="4207732"/>
              <a:ext cx="1302324" cy="1341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E6E78A9-B8DF-F2B9-D8D5-2D6F1EDEBA67}"/>
              </a:ext>
            </a:extLst>
          </p:cNvPr>
          <p:cNvSpPr txBox="1"/>
          <p:nvPr/>
        </p:nvSpPr>
        <p:spPr>
          <a:xfrm>
            <a:off x="2973180" y="6363395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/>
              <a:t>ArchEnsemble</a:t>
            </a:r>
            <a:r>
              <a:rPr lang="en-US" altLang="ko-KR" b="1" dirty="0"/>
              <a:t>: Architecture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6345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A708-939A-C866-66ED-00B221F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B3C2F-F9E4-2550-29A5-8B0C4242FA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trial and error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84B211-17D8-EE41-D42A-4D6FA225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 there a model architecture that makes an ensemble-like effect?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3E615E-5416-7972-2AD4-A00D17F8EE15}"/>
              </a:ext>
            </a:extLst>
          </p:cNvPr>
          <p:cNvGrpSpPr/>
          <p:nvPr/>
        </p:nvGrpSpPr>
        <p:grpSpPr>
          <a:xfrm>
            <a:off x="1750144" y="2315606"/>
            <a:ext cx="8379379" cy="3794062"/>
            <a:chOff x="1750144" y="2315606"/>
            <a:chExt cx="8379379" cy="3794062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2E1C8B2-DF61-16C4-83A3-DE573FDCC39F}"/>
                </a:ext>
              </a:extLst>
            </p:cNvPr>
            <p:cNvGrpSpPr/>
            <p:nvPr/>
          </p:nvGrpSpPr>
          <p:grpSpPr>
            <a:xfrm>
              <a:off x="1750144" y="2315606"/>
              <a:ext cx="6217898" cy="3794062"/>
              <a:chOff x="1707125" y="2315606"/>
              <a:chExt cx="6217898" cy="3794062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452325B9-B49A-F84C-6C95-BDFEB4F0716F}"/>
                  </a:ext>
                </a:extLst>
              </p:cNvPr>
              <p:cNvGrpSpPr/>
              <p:nvPr/>
            </p:nvGrpSpPr>
            <p:grpSpPr>
              <a:xfrm>
                <a:off x="1707125" y="2315606"/>
                <a:ext cx="6217898" cy="3794062"/>
                <a:chOff x="1707125" y="2315606"/>
                <a:chExt cx="6217898" cy="3794062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5BC78756-7F57-3D03-3766-5CE1EC1B81D6}"/>
                    </a:ext>
                  </a:extLst>
                </p:cNvPr>
                <p:cNvGrpSpPr/>
                <p:nvPr/>
              </p:nvGrpSpPr>
              <p:grpSpPr>
                <a:xfrm>
                  <a:off x="4691454" y="3226705"/>
                  <a:ext cx="3233569" cy="2249086"/>
                  <a:chOff x="4691454" y="3276592"/>
                  <a:chExt cx="3233569" cy="2249086"/>
                </a:xfrm>
              </p:grpSpPr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94C3DB6-3947-9D07-C3EB-0D7B806C82FB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935" y="5248679"/>
                    <a:ext cx="1072088" cy="27699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dirty="0"/>
                      <a:t>Feature map</a:t>
                    </a:r>
                    <a:endParaRPr lang="ko-KR" altLang="en-US" sz="1200" dirty="0"/>
                  </a:p>
                </p:txBody>
              </p:sp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6572042E-22DE-E5CF-D995-57FA943EF55B}"/>
                      </a:ext>
                    </a:extLst>
                  </p:cNvPr>
                  <p:cNvGrpSpPr/>
                  <p:nvPr/>
                </p:nvGrpSpPr>
                <p:grpSpPr>
                  <a:xfrm>
                    <a:off x="4691454" y="3276592"/>
                    <a:ext cx="2838899" cy="1962053"/>
                    <a:chOff x="5014183" y="2897006"/>
                    <a:chExt cx="2838899" cy="2266725"/>
                  </a:xfrm>
                </p:grpSpPr>
                <p:sp>
                  <p:nvSpPr>
                    <p:cNvPr id="3" name="사각형: 둥근 모서리 2">
                      <a:extLst>
                        <a:ext uri="{FF2B5EF4-FFF2-40B4-BE49-F238E27FC236}">
                          <a16:creationId xmlns:a16="http://schemas.microsoft.com/office/drawing/2014/main" id="{118259D7-ACC3-EABD-51EC-1419678C3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183" y="2897006"/>
                      <a:ext cx="2493398" cy="2266725"/>
                    </a:xfrm>
                    <a:prstGeom prst="round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CNN</a:t>
                      </a:r>
                    </a:p>
                    <a:p>
                      <a:pPr algn="ctr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SimpleCNN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ResNet20 / 32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" name="사각형: 둥근 모서리 7">
                      <a:extLst>
                        <a:ext uri="{FF2B5EF4-FFF2-40B4-BE49-F238E27FC236}">
                          <a16:creationId xmlns:a16="http://schemas.microsoft.com/office/drawing/2014/main" id="{3F296BC5-EE84-F5ED-4B7D-795E36746E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0334" y="2897006"/>
                      <a:ext cx="282748" cy="2266725"/>
                    </a:xfrm>
                    <a:prstGeom prst="roundRect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7C53F5F-D93A-3606-8AFC-6F015E8E6AFC}"/>
                    </a:ext>
                  </a:extLst>
                </p:cNvPr>
                <p:cNvGrpSpPr/>
                <p:nvPr/>
              </p:nvGrpSpPr>
              <p:grpSpPr>
                <a:xfrm>
                  <a:off x="1707125" y="2315606"/>
                  <a:ext cx="1682005" cy="3794062"/>
                  <a:chOff x="1708950" y="2173335"/>
                  <a:chExt cx="1682005" cy="3794062"/>
                </a:xfrm>
              </p:grpSpPr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9DB6F389-3FEA-BB68-25ED-539AAEBD47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08950" y="3509697"/>
                    <a:ext cx="1682005" cy="1121337"/>
                  </a:xfrm>
                  <a:prstGeom prst="rect">
                    <a:avLst/>
                  </a:prstGeom>
                </p:spPr>
              </p:pic>
              <p:pic>
                <p:nvPicPr>
                  <p:cNvPr id="71" name="그림 70">
                    <a:extLst>
                      <a:ext uri="{FF2B5EF4-FFF2-40B4-BE49-F238E27FC236}">
                        <a16:creationId xmlns:a16="http://schemas.microsoft.com/office/drawing/2014/main" id="{2502AA30-1FAB-26AD-800D-8202F7B85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08950" y="2173335"/>
                    <a:ext cx="1682005" cy="1121337"/>
                  </a:xfrm>
                  <a:prstGeom prst="rect">
                    <a:avLst/>
                  </a:prstGeom>
                </p:spPr>
              </p:pic>
              <p:pic>
                <p:nvPicPr>
                  <p:cNvPr id="73" name="그림 72">
                    <a:extLst>
                      <a:ext uri="{FF2B5EF4-FFF2-40B4-BE49-F238E27FC236}">
                        <a16:creationId xmlns:a16="http://schemas.microsoft.com/office/drawing/2014/main" id="{9AFCB09C-F4E2-4D6E-7713-EFB83859EE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08950" y="4846060"/>
                    <a:ext cx="1682005" cy="1121337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2A36CBB8-9A8A-A9F9-F2A4-0BCA74318D3C}"/>
                  </a:ext>
                </a:extLst>
              </p:cNvPr>
              <p:cNvCxnSpPr>
                <a:stCxn id="71" idx="3"/>
                <a:endCxn id="3" idx="1"/>
              </p:cNvCxnSpPr>
              <p:nvPr/>
            </p:nvCxnSpPr>
            <p:spPr>
              <a:xfrm>
                <a:off x="3389130" y="2876275"/>
                <a:ext cx="1302324" cy="13314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488FAAF2-32BD-C076-D020-9354FC77A4E6}"/>
                  </a:ext>
                </a:extLst>
              </p:cNvPr>
              <p:cNvCxnSpPr>
                <a:stCxn id="42" idx="3"/>
                <a:endCxn id="3" idx="1"/>
              </p:cNvCxnSpPr>
              <p:nvPr/>
            </p:nvCxnSpPr>
            <p:spPr>
              <a:xfrm flipV="1">
                <a:off x="3389130" y="4207732"/>
                <a:ext cx="1302324" cy="49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83463228-D901-E2AF-E814-0543F8413314}"/>
                  </a:ext>
                </a:extLst>
              </p:cNvPr>
              <p:cNvCxnSpPr>
                <a:stCxn id="73" idx="3"/>
                <a:endCxn id="3" idx="1"/>
              </p:cNvCxnSpPr>
              <p:nvPr/>
            </p:nvCxnSpPr>
            <p:spPr>
              <a:xfrm flipV="1">
                <a:off x="3389130" y="4207732"/>
                <a:ext cx="1302324" cy="13412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74FF86-6FF6-3EC4-9741-29C2CBEE82A4}"/>
                </a:ext>
              </a:extLst>
            </p:cNvPr>
            <p:cNvGrpSpPr/>
            <p:nvPr/>
          </p:nvGrpSpPr>
          <p:grpSpPr>
            <a:xfrm>
              <a:off x="8389761" y="2638314"/>
              <a:ext cx="1739762" cy="3138833"/>
              <a:chOff x="8317443" y="2544495"/>
              <a:chExt cx="1739762" cy="3138833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A0B24EC-8CDA-6F44-1201-324FA1D3CF37}"/>
                  </a:ext>
                </a:extLst>
              </p:cNvPr>
              <p:cNvSpPr/>
              <p:nvPr/>
            </p:nvSpPr>
            <p:spPr>
              <a:xfrm>
                <a:off x="8317443" y="2544495"/>
                <a:ext cx="1739762" cy="8049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Prediction 1</a:t>
                </a:r>
                <a:endParaRPr lang="ko-KR" altLang="en-US" dirty="0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EAE06ADF-5CFF-CD87-C6B8-33718E965843}"/>
                  </a:ext>
                </a:extLst>
              </p:cNvPr>
              <p:cNvSpPr/>
              <p:nvPr/>
            </p:nvSpPr>
            <p:spPr>
              <a:xfrm>
                <a:off x="8317443" y="3711431"/>
                <a:ext cx="1739762" cy="8049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Prediction 2</a:t>
                </a:r>
                <a:endParaRPr lang="ko-KR" altLang="en-US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2437B76B-A441-9ACE-EDF4-1AD61A3FC051}"/>
                  </a:ext>
                </a:extLst>
              </p:cNvPr>
              <p:cNvSpPr/>
              <p:nvPr/>
            </p:nvSpPr>
            <p:spPr>
              <a:xfrm>
                <a:off x="8317443" y="4878366"/>
                <a:ext cx="1739762" cy="8049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Prediction 2</a:t>
                </a:r>
                <a:endParaRPr lang="ko-KR" altLang="en-US" dirty="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B3302A3-5E43-E127-1A7A-5DF255F65853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7573372" y="4207732"/>
              <a:ext cx="816389" cy="1166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CB7C84E-B93A-DCC1-3410-3E2FB9677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3372" y="3040795"/>
              <a:ext cx="816389" cy="1166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278817D-A9CF-C200-423F-0305D869A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3372" y="4207731"/>
              <a:ext cx="81638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930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A708-939A-C866-66ED-00B221F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B3C2F-F9E4-2550-29A5-8B0C4242FA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trial and error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84B211-17D8-EE41-D42A-4D6FA225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 there a model architecture that makes an ensemble-like effect?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3E615E-5416-7972-2AD4-A00D17F8EE15}"/>
              </a:ext>
            </a:extLst>
          </p:cNvPr>
          <p:cNvGrpSpPr/>
          <p:nvPr/>
        </p:nvGrpSpPr>
        <p:grpSpPr>
          <a:xfrm>
            <a:off x="1750144" y="2315606"/>
            <a:ext cx="8379379" cy="3794061"/>
            <a:chOff x="1750144" y="2315606"/>
            <a:chExt cx="8379379" cy="379406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2E1C8B2-DF61-16C4-83A3-DE573FDCC39F}"/>
                </a:ext>
              </a:extLst>
            </p:cNvPr>
            <p:cNvGrpSpPr/>
            <p:nvPr/>
          </p:nvGrpSpPr>
          <p:grpSpPr>
            <a:xfrm>
              <a:off x="1750144" y="2315606"/>
              <a:ext cx="6217898" cy="3794061"/>
              <a:chOff x="1707125" y="2315606"/>
              <a:chExt cx="6217898" cy="3794061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452325B9-B49A-F84C-6C95-BDFEB4F0716F}"/>
                  </a:ext>
                </a:extLst>
              </p:cNvPr>
              <p:cNvGrpSpPr/>
              <p:nvPr/>
            </p:nvGrpSpPr>
            <p:grpSpPr>
              <a:xfrm>
                <a:off x="1707125" y="2315606"/>
                <a:ext cx="6217898" cy="3794061"/>
                <a:chOff x="1707125" y="2315606"/>
                <a:chExt cx="6217898" cy="3794061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5BC78756-7F57-3D03-3766-5CE1EC1B81D6}"/>
                    </a:ext>
                  </a:extLst>
                </p:cNvPr>
                <p:cNvGrpSpPr/>
                <p:nvPr/>
              </p:nvGrpSpPr>
              <p:grpSpPr>
                <a:xfrm>
                  <a:off x="4691454" y="3226705"/>
                  <a:ext cx="3233569" cy="2249086"/>
                  <a:chOff x="4691454" y="3276592"/>
                  <a:chExt cx="3233569" cy="2249086"/>
                </a:xfrm>
              </p:grpSpPr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94C3DB6-3947-9D07-C3EB-0D7B806C82FB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935" y="5248679"/>
                    <a:ext cx="1072088" cy="27699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dirty="0"/>
                      <a:t>Feature map</a:t>
                    </a:r>
                    <a:endParaRPr lang="ko-KR" altLang="en-US" sz="1200" dirty="0"/>
                  </a:p>
                </p:txBody>
              </p:sp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6572042E-22DE-E5CF-D995-57FA943EF55B}"/>
                      </a:ext>
                    </a:extLst>
                  </p:cNvPr>
                  <p:cNvGrpSpPr/>
                  <p:nvPr/>
                </p:nvGrpSpPr>
                <p:grpSpPr>
                  <a:xfrm>
                    <a:off x="4691454" y="3276592"/>
                    <a:ext cx="2838899" cy="1962053"/>
                    <a:chOff x="5014183" y="2897006"/>
                    <a:chExt cx="2838899" cy="2266725"/>
                  </a:xfrm>
                </p:grpSpPr>
                <p:sp>
                  <p:nvSpPr>
                    <p:cNvPr id="3" name="사각형: 둥근 모서리 2">
                      <a:extLst>
                        <a:ext uri="{FF2B5EF4-FFF2-40B4-BE49-F238E27FC236}">
                          <a16:creationId xmlns:a16="http://schemas.microsoft.com/office/drawing/2014/main" id="{118259D7-ACC3-EABD-51EC-1419678C3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183" y="2897006"/>
                      <a:ext cx="2493398" cy="2266725"/>
                    </a:xfrm>
                    <a:prstGeom prst="round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CNN</a:t>
                      </a:r>
                    </a:p>
                    <a:p>
                      <a:pPr algn="ctr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SimpleCNN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ResNet20 / 32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" name="사각형: 둥근 모서리 7">
                      <a:extLst>
                        <a:ext uri="{FF2B5EF4-FFF2-40B4-BE49-F238E27FC236}">
                          <a16:creationId xmlns:a16="http://schemas.microsoft.com/office/drawing/2014/main" id="{3F296BC5-EE84-F5ED-4B7D-795E36746E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0334" y="2897006"/>
                      <a:ext cx="282748" cy="2266725"/>
                    </a:xfrm>
                    <a:prstGeom prst="roundRect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7C53F5F-D93A-3606-8AFC-6F015E8E6AFC}"/>
                    </a:ext>
                  </a:extLst>
                </p:cNvPr>
                <p:cNvGrpSpPr/>
                <p:nvPr/>
              </p:nvGrpSpPr>
              <p:grpSpPr>
                <a:xfrm>
                  <a:off x="1707125" y="2315606"/>
                  <a:ext cx="1682005" cy="3794061"/>
                  <a:chOff x="1708950" y="2173335"/>
                  <a:chExt cx="1682005" cy="3794061"/>
                </a:xfrm>
              </p:grpSpPr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9DB6F389-3FEA-BB68-25ED-539AAEBD47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08950" y="3509697"/>
                    <a:ext cx="1682005" cy="1121337"/>
                  </a:xfrm>
                  <a:prstGeom prst="rect">
                    <a:avLst/>
                  </a:prstGeom>
                </p:spPr>
              </p:pic>
              <p:pic>
                <p:nvPicPr>
                  <p:cNvPr id="71" name="그림 70">
                    <a:extLst>
                      <a:ext uri="{FF2B5EF4-FFF2-40B4-BE49-F238E27FC236}">
                        <a16:creationId xmlns:a16="http://schemas.microsoft.com/office/drawing/2014/main" id="{2502AA30-1FAB-26AD-800D-8202F7B85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flipV="1">
                    <a:off x="1708950" y="2173335"/>
                    <a:ext cx="1682005" cy="1116432"/>
                  </a:xfrm>
                  <a:prstGeom prst="rect">
                    <a:avLst/>
                  </a:prstGeom>
                </p:spPr>
              </p:pic>
              <p:pic>
                <p:nvPicPr>
                  <p:cNvPr id="73" name="그림 72">
                    <a:extLst>
                      <a:ext uri="{FF2B5EF4-FFF2-40B4-BE49-F238E27FC236}">
                        <a16:creationId xmlns:a16="http://schemas.microsoft.com/office/drawing/2014/main" id="{9AFCB09C-F4E2-4D6E-7713-EFB83859EE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flipH="1">
                    <a:off x="1708951" y="4846059"/>
                    <a:ext cx="1682004" cy="1121337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2A36CBB8-9A8A-A9F9-F2A4-0BCA74318D3C}"/>
                  </a:ext>
                </a:extLst>
              </p:cNvPr>
              <p:cNvCxnSpPr>
                <a:cxnSpLocks/>
                <a:stCxn id="71" idx="3"/>
                <a:endCxn id="3" idx="1"/>
              </p:cNvCxnSpPr>
              <p:nvPr/>
            </p:nvCxnSpPr>
            <p:spPr>
              <a:xfrm>
                <a:off x="3389130" y="2873822"/>
                <a:ext cx="1302324" cy="1333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488FAAF2-32BD-C076-D020-9354FC77A4E6}"/>
                  </a:ext>
                </a:extLst>
              </p:cNvPr>
              <p:cNvCxnSpPr>
                <a:stCxn id="42" idx="3"/>
                <a:endCxn id="3" idx="1"/>
              </p:cNvCxnSpPr>
              <p:nvPr/>
            </p:nvCxnSpPr>
            <p:spPr>
              <a:xfrm flipV="1">
                <a:off x="3389130" y="4207732"/>
                <a:ext cx="1302324" cy="49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83463228-D901-E2AF-E814-0543F8413314}"/>
                  </a:ext>
                </a:extLst>
              </p:cNvPr>
              <p:cNvCxnSpPr>
                <a:cxnSpLocks/>
                <a:stCxn id="73" idx="1"/>
                <a:endCxn id="3" idx="1"/>
              </p:cNvCxnSpPr>
              <p:nvPr/>
            </p:nvCxnSpPr>
            <p:spPr>
              <a:xfrm flipV="1">
                <a:off x="3389130" y="4207732"/>
                <a:ext cx="1302324" cy="13412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74FF86-6FF6-3EC4-9741-29C2CBEE82A4}"/>
                </a:ext>
              </a:extLst>
            </p:cNvPr>
            <p:cNvGrpSpPr/>
            <p:nvPr/>
          </p:nvGrpSpPr>
          <p:grpSpPr>
            <a:xfrm>
              <a:off x="8389761" y="2638314"/>
              <a:ext cx="1739762" cy="3138833"/>
              <a:chOff x="8317443" y="2544495"/>
              <a:chExt cx="1739762" cy="3138833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A0B24EC-8CDA-6F44-1201-324FA1D3CF37}"/>
                  </a:ext>
                </a:extLst>
              </p:cNvPr>
              <p:cNvSpPr/>
              <p:nvPr/>
            </p:nvSpPr>
            <p:spPr>
              <a:xfrm>
                <a:off x="8317443" y="2544495"/>
                <a:ext cx="1739762" cy="8049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Prediction 1</a:t>
                </a:r>
                <a:endParaRPr lang="ko-KR" altLang="en-US" dirty="0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EAE06ADF-5CFF-CD87-C6B8-33718E965843}"/>
                  </a:ext>
                </a:extLst>
              </p:cNvPr>
              <p:cNvSpPr/>
              <p:nvPr/>
            </p:nvSpPr>
            <p:spPr>
              <a:xfrm>
                <a:off x="8317443" y="3711431"/>
                <a:ext cx="1739762" cy="8049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Prediction 2</a:t>
                </a:r>
                <a:endParaRPr lang="ko-KR" altLang="en-US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2437B76B-A441-9ACE-EDF4-1AD61A3FC051}"/>
                  </a:ext>
                </a:extLst>
              </p:cNvPr>
              <p:cNvSpPr/>
              <p:nvPr/>
            </p:nvSpPr>
            <p:spPr>
              <a:xfrm>
                <a:off x="8317443" y="4878366"/>
                <a:ext cx="1739762" cy="8049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Prediction 2</a:t>
                </a:r>
                <a:endParaRPr lang="ko-KR" altLang="en-US" dirty="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B3302A3-5E43-E127-1A7A-5DF255F65853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7573372" y="4207732"/>
              <a:ext cx="816389" cy="1166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CB7C84E-B93A-DCC1-3410-3E2FB9677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3372" y="3040795"/>
              <a:ext cx="816389" cy="1166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278817D-A9CF-C200-423F-0305D869A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3372" y="4207731"/>
              <a:ext cx="81638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6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A708-939A-C866-66ED-00B221F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B3C2F-F9E4-2550-29A5-8B0C4242FA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Main idea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84B211-17D8-EE41-D42A-4D6FA225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 there a model architecture that makes an ensemble-like effect?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BBF04BC-8D0D-68FC-001E-F20EE835946E}"/>
              </a:ext>
            </a:extLst>
          </p:cNvPr>
          <p:cNvCxnSpPr>
            <a:cxnSpLocks/>
          </p:cNvCxnSpPr>
          <p:nvPr/>
        </p:nvCxnSpPr>
        <p:spPr>
          <a:xfrm flipV="1">
            <a:off x="7329583" y="2429614"/>
            <a:ext cx="1056829" cy="797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1662EC7-9698-F732-F0AC-33F924E5A1BA}"/>
              </a:ext>
            </a:extLst>
          </p:cNvPr>
          <p:cNvCxnSpPr>
            <a:cxnSpLocks/>
            <a:stCxn id="8" idx="2"/>
            <a:endCxn id="10" idx="2"/>
          </p:cNvCxnSpPr>
          <p:nvPr/>
        </p:nvCxnSpPr>
        <p:spPr>
          <a:xfrm>
            <a:off x="7431998" y="5188758"/>
            <a:ext cx="1056829" cy="716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49CAA22-BB49-EEB9-DCE0-E991CA325020}"/>
              </a:ext>
            </a:extLst>
          </p:cNvPr>
          <p:cNvCxnSpPr>
            <a:cxnSpLocks/>
            <a:stCxn id="10" idx="0"/>
            <a:endCxn id="51" idx="0"/>
          </p:cNvCxnSpPr>
          <p:nvPr/>
        </p:nvCxnSpPr>
        <p:spPr>
          <a:xfrm>
            <a:off x="8488827" y="2429614"/>
            <a:ext cx="1236907" cy="1274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1BD42D-CE43-ACAD-90B0-DA49AEF06A94}"/>
              </a:ext>
            </a:extLst>
          </p:cNvPr>
          <p:cNvCxnSpPr>
            <a:cxnSpLocks/>
            <a:stCxn id="10" idx="2"/>
            <a:endCxn id="51" idx="2"/>
          </p:cNvCxnSpPr>
          <p:nvPr/>
        </p:nvCxnSpPr>
        <p:spPr>
          <a:xfrm flipV="1">
            <a:off x="8488827" y="4711153"/>
            <a:ext cx="1236907" cy="1194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2E1C8B2-DF61-16C4-83A3-DE573FDCC39F}"/>
              </a:ext>
            </a:extLst>
          </p:cNvPr>
          <p:cNvGrpSpPr/>
          <p:nvPr/>
        </p:nvGrpSpPr>
        <p:grpSpPr>
          <a:xfrm>
            <a:off x="1750144" y="2315606"/>
            <a:ext cx="8691711" cy="3946796"/>
            <a:chOff x="1707125" y="2315606"/>
            <a:chExt cx="8691711" cy="3946796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2325B9-B49A-F84C-6C95-BDFEB4F0716F}"/>
                </a:ext>
              </a:extLst>
            </p:cNvPr>
            <p:cNvGrpSpPr/>
            <p:nvPr/>
          </p:nvGrpSpPr>
          <p:grpSpPr>
            <a:xfrm>
              <a:off x="1707125" y="2315606"/>
              <a:ext cx="8691711" cy="3946796"/>
              <a:chOff x="1707125" y="2315606"/>
              <a:chExt cx="8691711" cy="3946796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BC78756-7F57-3D03-3766-5CE1EC1B81D6}"/>
                  </a:ext>
                </a:extLst>
              </p:cNvPr>
              <p:cNvGrpSpPr/>
              <p:nvPr/>
            </p:nvGrpSpPr>
            <p:grpSpPr>
              <a:xfrm>
                <a:off x="4691454" y="2429614"/>
                <a:ext cx="5707382" cy="3832788"/>
                <a:chOff x="4691454" y="2479501"/>
                <a:chExt cx="5707382" cy="383278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314249-E97E-0AA2-6ACF-9F92016DEE28}"/>
                    </a:ext>
                  </a:extLst>
                </p:cNvPr>
                <p:cNvSpPr txBox="1"/>
                <p:nvPr/>
              </p:nvSpPr>
              <p:spPr>
                <a:xfrm>
                  <a:off x="7575217" y="6035290"/>
                  <a:ext cx="1741182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err="1"/>
                    <a:t>num_class</a:t>
                  </a:r>
                  <a:r>
                    <a:rPr lang="en-US" altLang="ko-KR" sz="1200" dirty="0"/>
                    <a:t> * ensemble</a:t>
                  </a:r>
                  <a:endParaRPr lang="ko-KR" altLang="en-US" sz="1200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94C3DB6-3947-9D07-C3EB-0D7B806C82FB}"/>
                    </a:ext>
                  </a:extLst>
                </p:cNvPr>
                <p:cNvSpPr txBox="1"/>
                <p:nvPr/>
              </p:nvSpPr>
              <p:spPr>
                <a:xfrm>
                  <a:off x="6852935" y="5248679"/>
                  <a:ext cx="1072088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/>
                    <a:t>Feature map</a:t>
                  </a:r>
                  <a:endParaRPr lang="ko-KR" altLang="en-US" sz="1200" dirty="0"/>
                </a:p>
              </p:txBody>
            </p: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B3A599-D5BA-5DDF-2B71-8DA1AE415ACC}"/>
                    </a:ext>
                  </a:extLst>
                </p:cNvPr>
                <p:cNvGrpSpPr/>
                <p:nvPr/>
              </p:nvGrpSpPr>
              <p:grpSpPr>
                <a:xfrm>
                  <a:off x="4691454" y="2479501"/>
                  <a:ext cx="5707382" cy="3475897"/>
                  <a:chOff x="4691454" y="2479501"/>
                  <a:chExt cx="5707382" cy="3475897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6572042E-22DE-E5CF-D995-57FA943EF55B}"/>
                      </a:ext>
                    </a:extLst>
                  </p:cNvPr>
                  <p:cNvGrpSpPr/>
                  <p:nvPr/>
                </p:nvGrpSpPr>
                <p:grpSpPr>
                  <a:xfrm>
                    <a:off x="4691454" y="3276592"/>
                    <a:ext cx="2838899" cy="1962053"/>
                    <a:chOff x="5014183" y="2897006"/>
                    <a:chExt cx="2838899" cy="2266725"/>
                  </a:xfrm>
                </p:grpSpPr>
                <p:sp>
                  <p:nvSpPr>
                    <p:cNvPr id="3" name="사각형: 둥근 모서리 2">
                      <a:extLst>
                        <a:ext uri="{FF2B5EF4-FFF2-40B4-BE49-F238E27FC236}">
                          <a16:creationId xmlns:a16="http://schemas.microsoft.com/office/drawing/2014/main" id="{118259D7-ACC3-EABD-51EC-1419678C3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183" y="2897006"/>
                      <a:ext cx="2493398" cy="2266725"/>
                    </a:xfrm>
                    <a:prstGeom prst="round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CNN</a:t>
                      </a:r>
                    </a:p>
                    <a:p>
                      <a:pPr algn="ctr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SimpleCNN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ResNet20 / 32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" name="사각형: 둥근 모서리 7">
                      <a:extLst>
                        <a:ext uri="{FF2B5EF4-FFF2-40B4-BE49-F238E27FC236}">
                          <a16:creationId xmlns:a16="http://schemas.microsoft.com/office/drawing/2014/main" id="{3F296BC5-EE84-F5ED-4B7D-795E36746E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0334" y="2897006"/>
                      <a:ext cx="282748" cy="2266725"/>
                    </a:xfrm>
                    <a:prstGeom prst="roundRect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0" name="사각형: 둥근 모서리 9">
                    <a:extLst>
                      <a:ext uri="{FF2B5EF4-FFF2-40B4-BE49-F238E27FC236}">
                        <a16:creationId xmlns:a16="http://schemas.microsoft.com/office/drawing/2014/main" id="{F447AF87-9723-3770-720E-7A93C3E166BF}"/>
                      </a:ext>
                    </a:extLst>
                  </p:cNvPr>
                  <p:cNvSpPr/>
                  <p:nvPr/>
                </p:nvSpPr>
                <p:spPr>
                  <a:xfrm>
                    <a:off x="8304434" y="2479501"/>
                    <a:ext cx="282748" cy="3475897"/>
                  </a:xfrm>
                  <a:prstGeom prst="roundRect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0BF32501-57BE-E0C9-98AC-E335D7EC5F54}"/>
                      </a:ext>
                    </a:extLst>
                  </p:cNvPr>
                  <p:cNvSpPr/>
                  <p:nvPr/>
                </p:nvSpPr>
                <p:spPr>
                  <a:xfrm>
                    <a:off x="8966593" y="3754196"/>
                    <a:ext cx="1432243" cy="1006844"/>
                  </a:xfrm>
                  <a:prstGeom prst="round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prediction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3966A2E-E65F-DEE4-782B-103EB297831B}"/>
                    </a:ext>
                  </a:extLst>
                </p:cNvPr>
                <p:cNvSpPr txBox="1"/>
                <p:nvPr/>
              </p:nvSpPr>
              <p:spPr>
                <a:xfrm>
                  <a:off x="9224094" y="4840932"/>
                  <a:ext cx="917239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err="1"/>
                    <a:t>num_class</a:t>
                  </a:r>
                  <a:endParaRPr lang="ko-KR" altLang="en-US" sz="1200" dirty="0"/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97C53F5F-D93A-3606-8AFC-6F015E8E6AFC}"/>
                  </a:ext>
                </a:extLst>
              </p:cNvPr>
              <p:cNvGrpSpPr/>
              <p:nvPr/>
            </p:nvGrpSpPr>
            <p:grpSpPr>
              <a:xfrm>
                <a:off x="1707125" y="2315606"/>
                <a:ext cx="1682005" cy="3794062"/>
                <a:chOff x="1708950" y="2173335"/>
                <a:chExt cx="1682005" cy="3794062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9DB6F389-3FEA-BB68-25ED-539AAEBD4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08950" y="3509697"/>
                  <a:ext cx="1682005" cy="1121337"/>
                </a:xfrm>
                <a:prstGeom prst="rect">
                  <a:avLst/>
                </a:prstGeom>
              </p:spPr>
            </p:pic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2502AA30-1FAB-26AD-800D-8202F7B85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08950" y="2173335"/>
                  <a:ext cx="1682005" cy="1121337"/>
                </a:xfrm>
                <a:prstGeom prst="rect">
                  <a:avLst/>
                </a:prstGeom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AFCB09C-F4E2-4D6E-7713-EFB83859E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08950" y="4846060"/>
                  <a:ext cx="1682005" cy="112133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36CBB8-9A8A-A9F9-F2A4-0BCA74318D3C}"/>
                </a:ext>
              </a:extLst>
            </p:cNvPr>
            <p:cNvCxnSpPr>
              <a:stCxn id="71" idx="3"/>
              <a:endCxn id="3" idx="1"/>
            </p:cNvCxnSpPr>
            <p:nvPr/>
          </p:nvCxnSpPr>
          <p:spPr>
            <a:xfrm>
              <a:off x="3389130" y="2876275"/>
              <a:ext cx="1302324" cy="1331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488FAAF2-32BD-C076-D020-9354FC77A4E6}"/>
                </a:ext>
              </a:extLst>
            </p:cNvPr>
            <p:cNvCxnSpPr>
              <a:stCxn id="42" idx="3"/>
              <a:endCxn id="3" idx="1"/>
            </p:cNvCxnSpPr>
            <p:nvPr/>
          </p:nvCxnSpPr>
          <p:spPr>
            <a:xfrm flipV="1">
              <a:off x="3389130" y="4207732"/>
              <a:ext cx="1302324" cy="49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83463228-D901-E2AF-E814-0543F8413314}"/>
                </a:ext>
              </a:extLst>
            </p:cNvPr>
            <p:cNvCxnSpPr>
              <a:stCxn id="73" idx="3"/>
              <a:endCxn id="3" idx="1"/>
            </p:cNvCxnSpPr>
            <p:nvPr/>
          </p:nvCxnSpPr>
          <p:spPr>
            <a:xfrm flipV="1">
              <a:off x="3389130" y="4207732"/>
              <a:ext cx="1302324" cy="1341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E55D8B-BA21-A18D-293C-7CEEFC20B205}"/>
              </a:ext>
            </a:extLst>
          </p:cNvPr>
          <p:cNvSpPr txBox="1"/>
          <p:nvPr/>
        </p:nvSpPr>
        <p:spPr>
          <a:xfrm>
            <a:off x="2973180" y="6363395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/>
              <a:t>ArchEnsemble</a:t>
            </a:r>
            <a:r>
              <a:rPr lang="en-US" altLang="ko-KR" b="1" dirty="0"/>
              <a:t>: Architecture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903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A708-939A-C866-66ED-00B221F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B3C2F-F9E4-2550-29A5-8B0C4242FA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Main idea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84B211-17D8-EE41-D42A-4D6FA225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 there a model architecture that makes an ensemble-like effect?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BBF04BC-8D0D-68FC-001E-F20EE835946E}"/>
              </a:ext>
            </a:extLst>
          </p:cNvPr>
          <p:cNvCxnSpPr>
            <a:cxnSpLocks/>
          </p:cNvCxnSpPr>
          <p:nvPr/>
        </p:nvCxnSpPr>
        <p:spPr>
          <a:xfrm flipV="1">
            <a:off x="7329583" y="2429614"/>
            <a:ext cx="1056829" cy="797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1662EC7-9698-F732-F0AC-33F924E5A1BA}"/>
              </a:ext>
            </a:extLst>
          </p:cNvPr>
          <p:cNvCxnSpPr>
            <a:cxnSpLocks/>
            <a:stCxn id="8" idx="2"/>
            <a:endCxn id="10" idx="2"/>
          </p:cNvCxnSpPr>
          <p:nvPr/>
        </p:nvCxnSpPr>
        <p:spPr>
          <a:xfrm>
            <a:off x="7431998" y="5188758"/>
            <a:ext cx="1056829" cy="716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49CAA22-BB49-EEB9-DCE0-E991CA325020}"/>
              </a:ext>
            </a:extLst>
          </p:cNvPr>
          <p:cNvCxnSpPr>
            <a:cxnSpLocks/>
            <a:stCxn id="10" idx="0"/>
            <a:endCxn id="51" idx="0"/>
          </p:cNvCxnSpPr>
          <p:nvPr/>
        </p:nvCxnSpPr>
        <p:spPr>
          <a:xfrm>
            <a:off x="8488827" y="2429614"/>
            <a:ext cx="1236907" cy="1274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1BD42D-CE43-ACAD-90B0-DA49AEF06A94}"/>
              </a:ext>
            </a:extLst>
          </p:cNvPr>
          <p:cNvCxnSpPr>
            <a:cxnSpLocks/>
            <a:stCxn id="10" idx="2"/>
            <a:endCxn id="51" idx="2"/>
          </p:cNvCxnSpPr>
          <p:nvPr/>
        </p:nvCxnSpPr>
        <p:spPr>
          <a:xfrm flipV="1">
            <a:off x="8488827" y="4711153"/>
            <a:ext cx="1236907" cy="1194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2E1C8B2-DF61-16C4-83A3-DE573FDCC39F}"/>
              </a:ext>
            </a:extLst>
          </p:cNvPr>
          <p:cNvGrpSpPr/>
          <p:nvPr/>
        </p:nvGrpSpPr>
        <p:grpSpPr>
          <a:xfrm>
            <a:off x="1750144" y="2315606"/>
            <a:ext cx="8691711" cy="3946796"/>
            <a:chOff x="1707125" y="2315606"/>
            <a:chExt cx="8691711" cy="3946796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52325B9-B49A-F84C-6C95-BDFEB4F0716F}"/>
                </a:ext>
              </a:extLst>
            </p:cNvPr>
            <p:cNvGrpSpPr/>
            <p:nvPr/>
          </p:nvGrpSpPr>
          <p:grpSpPr>
            <a:xfrm>
              <a:off x="1707125" y="2315606"/>
              <a:ext cx="8691711" cy="3946796"/>
              <a:chOff x="1707125" y="2315606"/>
              <a:chExt cx="8691711" cy="3946796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BC78756-7F57-3D03-3766-5CE1EC1B81D6}"/>
                  </a:ext>
                </a:extLst>
              </p:cNvPr>
              <p:cNvGrpSpPr/>
              <p:nvPr/>
            </p:nvGrpSpPr>
            <p:grpSpPr>
              <a:xfrm>
                <a:off x="4691454" y="2429614"/>
                <a:ext cx="5707382" cy="3832788"/>
                <a:chOff x="4691454" y="2479501"/>
                <a:chExt cx="5707382" cy="383278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314249-E97E-0AA2-6ACF-9F92016DEE28}"/>
                    </a:ext>
                  </a:extLst>
                </p:cNvPr>
                <p:cNvSpPr txBox="1"/>
                <p:nvPr/>
              </p:nvSpPr>
              <p:spPr>
                <a:xfrm>
                  <a:off x="7575217" y="6035290"/>
                  <a:ext cx="1741182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err="1"/>
                    <a:t>num_class</a:t>
                  </a:r>
                  <a:r>
                    <a:rPr lang="en-US" altLang="ko-KR" sz="1200" dirty="0"/>
                    <a:t> * ensemble</a:t>
                  </a:r>
                  <a:endParaRPr lang="ko-KR" altLang="en-US" sz="1200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94C3DB6-3947-9D07-C3EB-0D7B806C82FB}"/>
                    </a:ext>
                  </a:extLst>
                </p:cNvPr>
                <p:cNvSpPr txBox="1"/>
                <p:nvPr/>
              </p:nvSpPr>
              <p:spPr>
                <a:xfrm>
                  <a:off x="6852935" y="5248679"/>
                  <a:ext cx="1072088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/>
                    <a:t>Feature map</a:t>
                  </a:r>
                  <a:endParaRPr lang="ko-KR" altLang="en-US" sz="1200" dirty="0"/>
                </a:p>
              </p:txBody>
            </p: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B3A599-D5BA-5DDF-2B71-8DA1AE415ACC}"/>
                    </a:ext>
                  </a:extLst>
                </p:cNvPr>
                <p:cNvGrpSpPr/>
                <p:nvPr/>
              </p:nvGrpSpPr>
              <p:grpSpPr>
                <a:xfrm>
                  <a:off x="4691454" y="2479501"/>
                  <a:ext cx="5707382" cy="3475897"/>
                  <a:chOff x="4691454" y="2479501"/>
                  <a:chExt cx="5707382" cy="3475897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6572042E-22DE-E5CF-D995-57FA943EF55B}"/>
                      </a:ext>
                    </a:extLst>
                  </p:cNvPr>
                  <p:cNvGrpSpPr/>
                  <p:nvPr/>
                </p:nvGrpSpPr>
                <p:grpSpPr>
                  <a:xfrm>
                    <a:off x="4691454" y="3276592"/>
                    <a:ext cx="2838899" cy="1962053"/>
                    <a:chOff x="5014183" y="2897006"/>
                    <a:chExt cx="2838899" cy="2266725"/>
                  </a:xfrm>
                </p:grpSpPr>
                <p:sp>
                  <p:nvSpPr>
                    <p:cNvPr id="3" name="사각형: 둥근 모서리 2">
                      <a:extLst>
                        <a:ext uri="{FF2B5EF4-FFF2-40B4-BE49-F238E27FC236}">
                          <a16:creationId xmlns:a16="http://schemas.microsoft.com/office/drawing/2014/main" id="{118259D7-ACC3-EABD-51EC-1419678C3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4183" y="2897006"/>
                      <a:ext cx="2493398" cy="2266725"/>
                    </a:xfrm>
                    <a:prstGeom prst="round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CNN</a:t>
                      </a:r>
                    </a:p>
                    <a:p>
                      <a:pPr algn="ctr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SimpleCNN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ResNet20 / 32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" name="사각형: 둥근 모서리 7">
                      <a:extLst>
                        <a:ext uri="{FF2B5EF4-FFF2-40B4-BE49-F238E27FC236}">
                          <a16:creationId xmlns:a16="http://schemas.microsoft.com/office/drawing/2014/main" id="{3F296BC5-EE84-F5ED-4B7D-795E36746E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0334" y="2897006"/>
                      <a:ext cx="282748" cy="2266725"/>
                    </a:xfrm>
                    <a:prstGeom prst="roundRect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0" name="사각형: 둥근 모서리 9">
                    <a:extLst>
                      <a:ext uri="{FF2B5EF4-FFF2-40B4-BE49-F238E27FC236}">
                        <a16:creationId xmlns:a16="http://schemas.microsoft.com/office/drawing/2014/main" id="{F447AF87-9723-3770-720E-7A93C3E166BF}"/>
                      </a:ext>
                    </a:extLst>
                  </p:cNvPr>
                  <p:cNvSpPr/>
                  <p:nvPr/>
                </p:nvSpPr>
                <p:spPr>
                  <a:xfrm>
                    <a:off x="8304434" y="2479501"/>
                    <a:ext cx="282748" cy="3475897"/>
                  </a:xfrm>
                  <a:prstGeom prst="roundRect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0BF32501-57BE-E0C9-98AC-E335D7EC5F54}"/>
                      </a:ext>
                    </a:extLst>
                  </p:cNvPr>
                  <p:cNvSpPr/>
                  <p:nvPr/>
                </p:nvSpPr>
                <p:spPr>
                  <a:xfrm>
                    <a:off x="8966593" y="3754196"/>
                    <a:ext cx="1432243" cy="1006844"/>
                  </a:xfrm>
                  <a:prstGeom prst="round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prediction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3966A2E-E65F-DEE4-782B-103EB297831B}"/>
                    </a:ext>
                  </a:extLst>
                </p:cNvPr>
                <p:cNvSpPr txBox="1"/>
                <p:nvPr/>
              </p:nvSpPr>
              <p:spPr>
                <a:xfrm>
                  <a:off x="9224094" y="4840932"/>
                  <a:ext cx="917239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err="1"/>
                    <a:t>num_class</a:t>
                  </a:r>
                  <a:endParaRPr lang="ko-KR" altLang="en-US" sz="1200" dirty="0"/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97C53F5F-D93A-3606-8AFC-6F015E8E6AFC}"/>
                  </a:ext>
                </a:extLst>
              </p:cNvPr>
              <p:cNvGrpSpPr/>
              <p:nvPr/>
            </p:nvGrpSpPr>
            <p:grpSpPr>
              <a:xfrm>
                <a:off x="1707125" y="2315606"/>
                <a:ext cx="1682005" cy="3794062"/>
                <a:chOff x="1708950" y="2173335"/>
                <a:chExt cx="1682005" cy="3794062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9DB6F389-3FEA-BB68-25ED-539AAEBD4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08950" y="3509697"/>
                  <a:ext cx="1682005" cy="1121337"/>
                </a:xfrm>
                <a:prstGeom prst="rect">
                  <a:avLst/>
                </a:prstGeom>
              </p:spPr>
            </p:pic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2502AA30-1FAB-26AD-800D-8202F7B85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08950" y="2173335"/>
                  <a:ext cx="1682005" cy="1121337"/>
                </a:xfrm>
                <a:prstGeom prst="rect">
                  <a:avLst/>
                </a:prstGeom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9AFCB09C-F4E2-4D6E-7713-EFB83859E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08950" y="4846060"/>
                  <a:ext cx="1682005" cy="112133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36CBB8-9A8A-A9F9-F2A4-0BCA74318D3C}"/>
                </a:ext>
              </a:extLst>
            </p:cNvPr>
            <p:cNvCxnSpPr>
              <a:stCxn id="71" idx="3"/>
              <a:endCxn id="3" idx="1"/>
            </p:cNvCxnSpPr>
            <p:nvPr/>
          </p:nvCxnSpPr>
          <p:spPr>
            <a:xfrm>
              <a:off x="3389130" y="2876275"/>
              <a:ext cx="1302324" cy="1331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488FAAF2-32BD-C076-D020-9354FC77A4E6}"/>
                </a:ext>
              </a:extLst>
            </p:cNvPr>
            <p:cNvCxnSpPr>
              <a:stCxn id="42" idx="3"/>
              <a:endCxn id="3" idx="1"/>
            </p:cNvCxnSpPr>
            <p:nvPr/>
          </p:nvCxnSpPr>
          <p:spPr>
            <a:xfrm flipV="1">
              <a:off x="3389130" y="4207732"/>
              <a:ext cx="1302324" cy="49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83463228-D901-E2AF-E814-0543F8413314}"/>
                </a:ext>
              </a:extLst>
            </p:cNvPr>
            <p:cNvCxnSpPr>
              <a:stCxn id="73" idx="3"/>
              <a:endCxn id="3" idx="1"/>
            </p:cNvCxnSpPr>
            <p:nvPr/>
          </p:nvCxnSpPr>
          <p:spPr>
            <a:xfrm flipV="1">
              <a:off x="3389130" y="4207732"/>
              <a:ext cx="1302324" cy="1341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2E7893-C442-6586-9DAB-6581752DA364}"/>
              </a:ext>
            </a:extLst>
          </p:cNvPr>
          <p:cNvGrpSpPr/>
          <p:nvPr/>
        </p:nvGrpSpPr>
        <p:grpSpPr>
          <a:xfrm>
            <a:off x="8089522" y="3567952"/>
            <a:ext cx="815789" cy="1125271"/>
            <a:chOff x="8089522" y="3567952"/>
            <a:chExt cx="815789" cy="112527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4426334-5C14-1431-FA89-8779982F4D5B}"/>
                </a:ext>
              </a:extLst>
            </p:cNvPr>
            <p:cNvCxnSpPr>
              <a:cxnSpLocks/>
            </p:cNvCxnSpPr>
            <p:nvPr/>
          </p:nvCxnSpPr>
          <p:spPr>
            <a:xfrm>
              <a:off x="8089522" y="3567952"/>
              <a:ext cx="815789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D73FE84-8FD0-092D-2F59-6D1878C2298A}"/>
                </a:ext>
              </a:extLst>
            </p:cNvPr>
            <p:cNvCxnSpPr>
              <a:cxnSpLocks/>
            </p:cNvCxnSpPr>
            <p:nvPr/>
          </p:nvCxnSpPr>
          <p:spPr>
            <a:xfrm>
              <a:off x="8089522" y="4693223"/>
              <a:ext cx="815789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8C04ECC-5E4D-93F5-C691-EA843B090DC1}"/>
              </a:ext>
            </a:extLst>
          </p:cNvPr>
          <p:cNvSpPr txBox="1"/>
          <p:nvPr/>
        </p:nvSpPr>
        <p:spPr>
          <a:xfrm>
            <a:off x="8326862" y="28762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74C6C-B153-D0C7-190C-907FDD982BF8}"/>
              </a:ext>
            </a:extLst>
          </p:cNvPr>
          <p:cNvSpPr txBox="1"/>
          <p:nvPr/>
        </p:nvSpPr>
        <p:spPr>
          <a:xfrm>
            <a:off x="8326862" y="397829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97AB2-15CF-6A74-AC6E-A73317C64F1B}"/>
              </a:ext>
            </a:extLst>
          </p:cNvPr>
          <p:cNvSpPr txBox="1"/>
          <p:nvPr/>
        </p:nvSpPr>
        <p:spPr>
          <a:xfrm>
            <a:off x="8336154" y="51236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784479-3DB4-A8C3-B02B-072FE5BD9DC1}"/>
              </a:ext>
            </a:extLst>
          </p:cNvPr>
          <p:cNvSpPr txBox="1"/>
          <p:nvPr/>
        </p:nvSpPr>
        <p:spPr>
          <a:xfrm>
            <a:off x="2973180" y="6363395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/>
              <a:t>ArchEnsemble</a:t>
            </a:r>
            <a:r>
              <a:rPr lang="en-US" altLang="ko-KR" b="1" dirty="0"/>
              <a:t>: Architecture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9402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A708-939A-C866-66ED-00B221F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B3C2F-F9E4-2550-29A5-8B0C4242FA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How to Train?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6424AC4-D1EC-6EAE-0B43-2CB393CECE00}"/>
              </a:ext>
            </a:extLst>
          </p:cNvPr>
          <p:cNvGrpSpPr/>
          <p:nvPr/>
        </p:nvGrpSpPr>
        <p:grpSpPr>
          <a:xfrm>
            <a:off x="944548" y="2031788"/>
            <a:ext cx="10302903" cy="3986450"/>
            <a:chOff x="1750144" y="2275952"/>
            <a:chExt cx="10302903" cy="398645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BBF04BC-8D0D-68FC-001E-F20EE8359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9583" y="2429614"/>
              <a:ext cx="1056829" cy="7970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1662EC7-9698-F732-F0AC-33F924E5A1BA}"/>
                </a:ext>
              </a:extLst>
            </p:cNvPr>
            <p:cNvCxnSpPr>
              <a:cxnSpLocks/>
              <a:stCxn id="8" idx="2"/>
              <a:endCxn id="10" idx="2"/>
            </p:cNvCxnSpPr>
            <p:nvPr/>
          </p:nvCxnSpPr>
          <p:spPr>
            <a:xfrm>
              <a:off x="7431998" y="5188758"/>
              <a:ext cx="1056829" cy="7167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2E1C8B2-DF61-16C4-83A3-DE573FDCC39F}"/>
                </a:ext>
              </a:extLst>
            </p:cNvPr>
            <p:cNvGrpSpPr/>
            <p:nvPr/>
          </p:nvGrpSpPr>
          <p:grpSpPr>
            <a:xfrm>
              <a:off x="1750144" y="2315606"/>
              <a:ext cx="7609274" cy="3946796"/>
              <a:chOff x="1707125" y="2315606"/>
              <a:chExt cx="7609274" cy="3946796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452325B9-B49A-F84C-6C95-BDFEB4F0716F}"/>
                  </a:ext>
                </a:extLst>
              </p:cNvPr>
              <p:cNvGrpSpPr/>
              <p:nvPr/>
            </p:nvGrpSpPr>
            <p:grpSpPr>
              <a:xfrm>
                <a:off x="1707125" y="2315606"/>
                <a:ext cx="7609274" cy="3946796"/>
                <a:chOff x="1707125" y="2315606"/>
                <a:chExt cx="7609274" cy="3946796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5BC78756-7F57-3D03-3766-5CE1EC1B81D6}"/>
                    </a:ext>
                  </a:extLst>
                </p:cNvPr>
                <p:cNvGrpSpPr/>
                <p:nvPr/>
              </p:nvGrpSpPr>
              <p:grpSpPr>
                <a:xfrm>
                  <a:off x="4691454" y="2429614"/>
                  <a:ext cx="4624945" cy="3832788"/>
                  <a:chOff x="4691454" y="2479501"/>
                  <a:chExt cx="4624945" cy="3832788"/>
                </a:xfrm>
              </p:grpSpPr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3314249-E97E-0AA2-6ACF-9F92016DEE28}"/>
                      </a:ext>
                    </a:extLst>
                  </p:cNvPr>
                  <p:cNvSpPr txBox="1"/>
                  <p:nvPr/>
                </p:nvSpPr>
                <p:spPr>
                  <a:xfrm>
                    <a:off x="7575217" y="6035290"/>
                    <a:ext cx="1741182" cy="27699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dirty="0" err="1"/>
                      <a:t>num_class</a:t>
                    </a:r>
                    <a:r>
                      <a:rPr lang="en-US" altLang="ko-KR" sz="1200" dirty="0"/>
                      <a:t> * ensemble</a:t>
                    </a:r>
                    <a:endParaRPr lang="ko-KR" altLang="en-US" sz="1200" dirty="0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94C3DB6-3947-9D07-C3EB-0D7B806C82FB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935" y="5248679"/>
                    <a:ext cx="1072088" cy="27699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dirty="0"/>
                      <a:t>Feature map</a:t>
                    </a:r>
                    <a:endParaRPr lang="ko-KR" altLang="en-US" sz="1200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C6B3A599-D5BA-5DDF-2B71-8DA1AE415ACC}"/>
                      </a:ext>
                    </a:extLst>
                  </p:cNvPr>
                  <p:cNvGrpSpPr/>
                  <p:nvPr/>
                </p:nvGrpSpPr>
                <p:grpSpPr>
                  <a:xfrm>
                    <a:off x="4691454" y="2479501"/>
                    <a:ext cx="3895728" cy="3475897"/>
                    <a:chOff x="4691454" y="2479501"/>
                    <a:chExt cx="3895728" cy="3475897"/>
                  </a:xfrm>
                </p:grpSpPr>
                <p:grpSp>
                  <p:nvGrpSpPr>
                    <p:cNvPr id="9" name="그룹 8">
                      <a:extLst>
                        <a:ext uri="{FF2B5EF4-FFF2-40B4-BE49-F238E27FC236}">
                          <a16:creationId xmlns:a16="http://schemas.microsoft.com/office/drawing/2014/main" id="{6572042E-22DE-E5CF-D995-57FA943EF5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91454" y="3276592"/>
                      <a:ext cx="2838899" cy="1962053"/>
                      <a:chOff x="5014183" y="2897006"/>
                      <a:chExt cx="2838899" cy="2266725"/>
                    </a:xfrm>
                  </p:grpSpPr>
                  <p:sp>
                    <p:nvSpPr>
                      <p:cNvPr id="3" name="사각형: 둥근 모서리 2">
                        <a:extLst>
                          <a:ext uri="{FF2B5EF4-FFF2-40B4-BE49-F238E27FC236}">
                            <a16:creationId xmlns:a16="http://schemas.microsoft.com/office/drawing/2014/main" id="{118259D7-ACC3-EABD-51EC-1419678C3D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14183" y="2897006"/>
                        <a:ext cx="2493398" cy="2266725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2400" b="1" dirty="0">
                            <a:solidFill>
                              <a:schemeClr val="bg1"/>
                            </a:solidFill>
                          </a:rPr>
                          <a:t>CNN</a:t>
                        </a:r>
                      </a:p>
                      <a:p>
                        <a:pPr algn="ctr"/>
                        <a:r>
                          <a:rPr lang="en-US" altLang="ko-KR" dirty="0" err="1">
                            <a:solidFill>
                              <a:schemeClr val="bg1"/>
                            </a:solidFill>
                          </a:rPr>
                          <a:t>SimpleCNN</a:t>
                        </a:r>
                        <a:endParaRPr lang="en-US" altLang="ko-KR" dirty="0">
                          <a:solidFill>
                            <a:schemeClr val="bg1"/>
                          </a:solidFill>
                        </a:endParaRPr>
                      </a:p>
                      <a:p>
                        <a:pPr algn="ctr"/>
                        <a:r>
                          <a:rPr lang="en-US" altLang="ko-KR" dirty="0">
                            <a:solidFill>
                              <a:schemeClr val="bg1"/>
                            </a:solidFill>
                          </a:rPr>
                          <a:t>ResNet20 / 32</a:t>
                        </a:r>
                        <a:endParaRPr lang="ko-KR" altLang="en-US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8" name="사각형: 둥근 모서리 7">
                        <a:extLst>
                          <a:ext uri="{FF2B5EF4-FFF2-40B4-BE49-F238E27FC236}">
                            <a16:creationId xmlns:a16="http://schemas.microsoft.com/office/drawing/2014/main" id="{3F296BC5-EE84-F5ED-4B7D-795E36746E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70334" y="2897006"/>
                        <a:ext cx="282748" cy="2266725"/>
                      </a:xfrm>
                      <a:prstGeom prst="roundRect">
                        <a:avLst/>
                      </a:prstGeom>
                      <a:solidFill>
                        <a:srgbClr val="7030A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0" name="사각형: 둥근 모서리 9">
                      <a:extLst>
                        <a:ext uri="{FF2B5EF4-FFF2-40B4-BE49-F238E27FC236}">
                          <a16:creationId xmlns:a16="http://schemas.microsoft.com/office/drawing/2014/main" id="{F447AF87-9723-3770-720E-7A93C3E16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4434" y="2479501"/>
                      <a:ext cx="282748" cy="3475897"/>
                    </a:xfrm>
                    <a:prstGeom prst="roundRect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7C53F5F-D93A-3606-8AFC-6F015E8E6AFC}"/>
                    </a:ext>
                  </a:extLst>
                </p:cNvPr>
                <p:cNvGrpSpPr/>
                <p:nvPr/>
              </p:nvGrpSpPr>
              <p:grpSpPr>
                <a:xfrm>
                  <a:off x="1707125" y="2315606"/>
                  <a:ext cx="1682005" cy="3794061"/>
                  <a:chOff x="1708950" y="2173335"/>
                  <a:chExt cx="1682005" cy="3794061"/>
                </a:xfrm>
              </p:grpSpPr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9DB6F389-3FEA-BB68-25ED-539AAEBD47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708950" y="3509697"/>
                    <a:ext cx="1682005" cy="1121337"/>
                  </a:xfrm>
                  <a:prstGeom prst="rect">
                    <a:avLst/>
                  </a:prstGeom>
                </p:spPr>
              </p:pic>
              <p:pic>
                <p:nvPicPr>
                  <p:cNvPr id="71" name="그림 70">
                    <a:extLst>
                      <a:ext uri="{FF2B5EF4-FFF2-40B4-BE49-F238E27FC236}">
                        <a16:creationId xmlns:a16="http://schemas.microsoft.com/office/drawing/2014/main" id="{2502AA30-1FAB-26AD-800D-8202F7B85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709606" y="2173335"/>
                    <a:ext cx="1680692" cy="1121337"/>
                  </a:xfrm>
                  <a:prstGeom prst="rect">
                    <a:avLst/>
                  </a:prstGeom>
                </p:spPr>
              </p:pic>
              <p:pic>
                <p:nvPicPr>
                  <p:cNvPr id="73" name="그림 72">
                    <a:extLst>
                      <a:ext uri="{FF2B5EF4-FFF2-40B4-BE49-F238E27FC236}">
                        <a16:creationId xmlns:a16="http://schemas.microsoft.com/office/drawing/2014/main" id="{9AFCB09C-F4E2-4D6E-7713-EFB83859EE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708950" y="4846060"/>
                    <a:ext cx="1682005" cy="1121336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2A36CBB8-9A8A-A9F9-F2A4-0BCA74318D3C}"/>
                  </a:ext>
                </a:extLst>
              </p:cNvPr>
              <p:cNvCxnSpPr>
                <a:stCxn id="71" idx="3"/>
                <a:endCxn id="3" idx="1"/>
              </p:cNvCxnSpPr>
              <p:nvPr/>
            </p:nvCxnSpPr>
            <p:spPr>
              <a:xfrm>
                <a:off x="3389130" y="2876275"/>
                <a:ext cx="1302324" cy="13314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488FAAF2-32BD-C076-D020-9354FC77A4E6}"/>
                  </a:ext>
                </a:extLst>
              </p:cNvPr>
              <p:cNvCxnSpPr>
                <a:stCxn id="42" idx="3"/>
                <a:endCxn id="3" idx="1"/>
              </p:cNvCxnSpPr>
              <p:nvPr/>
            </p:nvCxnSpPr>
            <p:spPr>
              <a:xfrm flipV="1">
                <a:off x="3389130" y="4207732"/>
                <a:ext cx="1302324" cy="49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83463228-D901-E2AF-E814-0543F8413314}"/>
                  </a:ext>
                </a:extLst>
              </p:cNvPr>
              <p:cNvCxnSpPr>
                <a:stCxn id="73" idx="3"/>
                <a:endCxn id="3" idx="1"/>
              </p:cNvCxnSpPr>
              <p:nvPr/>
            </p:nvCxnSpPr>
            <p:spPr>
              <a:xfrm flipV="1">
                <a:off x="3389130" y="4207732"/>
                <a:ext cx="1302324" cy="13412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42E7893-C442-6586-9DAB-6581752DA364}"/>
                </a:ext>
              </a:extLst>
            </p:cNvPr>
            <p:cNvGrpSpPr/>
            <p:nvPr/>
          </p:nvGrpSpPr>
          <p:grpSpPr>
            <a:xfrm>
              <a:off x="8089522" y="3567952"/>
              <a:ext cx="815789" cy="1125271"/>
              <a:chOff x="8089522" y="3567952"/>
              <a:chExt cx="815789" cy="1125271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14426334-5C14-1431-FA89-8779982F4D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9522" y="3567952"/>
                <a:ext cx="815789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D73FE84-8FD0-092D-2F59-6D1878C22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9522" y="4693223"/>
                <a:ext cx="815789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C04ECC-5E4D-93F5-C691-EA843B090DC1}"/>
                </a:ext>
              </a:extLst>
            </p:cNvPr>
            <p:cNvSpPr txBox="1"/>
            <p:nvPr/>
          </p:nvSpPr>
          <p:spPr>
            <a:xfrm>
              <a:off x="8326862" y="287627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B74C6C-B153-D0C7-190C-907FDD982BF8}"/>
                </a:ext>
              </a:extLst>
            </p:cNvPr>
            <p:cNvSpPr txBox="1"/>
            <p:nvPr/>
          </p:nvSpPr>
          <p:spPr>
            <a:xfrm>
              <a:off x="8326862" y="397829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97AB2-15CF-6A74-AC6E-A73317C64F1B}"/>
                </a:ext>
              </a:extLst>
            </p:cNvPr>
            <p:cNvSpPr txBox="1"/>
            <p:nvPr/>
          </p:nvSpPr>
          <p:spPr>
            <a:xfrm>
              <a:off x="8336154" y="512366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ABED529-3262-57CD-55B2-8576725C3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97958" y="2275952"/>
              <a:ext cx="948707" cy="63296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FDD462A-FBB6-35AA-F6CF-7528D1497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0988" y="3646722"/>
              <a:ext cx="784668" cy="5231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E0AF19F-51F2-6628-C72C-A5CDDAC5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99114" y="5324541"/>
              <a:ext cx="863135" cy="57542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7D40A72-7E76-4C1A-4165-3C4784D658E0}"/>
                </a:ext>
              </a:extLst>
            </p:cNvPr>
            <p:cNvSpPr/>
            <p:nvPr/>
          </p:nvSpPr>
          <p:spPr>
            <a:xfrm>
              <a:off x="9928411" y="3720214"/>
              <a:ext cx="2124636" cy="5161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CrossEntropyLoss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3411E6-D2E1-763E-6DBB-F2D8CA83DB6F}"/>
              </a:ext>
            </a:extLst>
          </p:cNvPr>
          <p:cNvSpPr txBox="1"/>
          <p:nvPr/>
        </p:nvSpPr>
        <p:spPr>
          <a:xfrm>
            <a:off x="2973180" y="6363395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/>
              <a:t>ArchEnsemble</a:t>
            </a:r>
            <a:r>
              <a:rPr lang="en-US" altLang="ko-KR" sz="1800" b="1" dirty="0"/>
              <a:t>: How to Train?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020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2C789-60C2-F18A-5320-C394A873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C2712-F89A-D834-30D4-4F7F5D7AF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943" y="1466115"/>
            <a:ext cx="5422214" cy="51401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Dataset: </a:t>
            </a:r>
            <a:r>
              <a:rPr lang="en-US" altLang="ko-KR" sz="1600" b="1" dirty="0"/>
              <a:t>CIFAR10, CIFAR100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Backbone CNN Model: </a:t>
            </a:r>
            <a:br>
              <a:rPr lang="en-US" altLang="ko-KR" sz="1600" dirty="0"/>
            </a:br>
            <a:r>
              <a:rPr lang="en-US" altLang="ko-KR" sz="1600" b="1" dirty="0" err="1"/>
              <a:t>SimpleCNN</a:t>
            </a:r>
            <a:r>
              <a:rPr lang="en-US" altLang="ko-KR" sz="1600" b="1" dirty="0"/>
              <a:t>(2 conv-layer), ResNet20, ResNet32 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ensemble : </a:t>
            </a:r>
            <a:r>
              <a:rPr lang="en-US" altLang="ko-KR" sz="1600" b="1" dirty="0"/>
              <a:t>1, 2, 4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Optimizer : Adam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Learning Rate Schedular: </a:t>
            </a:r>
            <a:r>
              <a:rPr lang="en-US" altLang="ko-KR" sz="1600" dirty="0" err="1"/>
              <a:t>StepLR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Learning rate: 1.0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Learning rate step gamma : 0.7</a:t>
            </a:r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 err="1"/>
              <a:t>batch_size</a:t>
            </a:r>
            <a:r>
              <a:rPr lang="en-US" altLang="ko-KR" sz="1600" dirty="0"/>
              <a:t> 10</a:t>
            </a:r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endParaRPr lang="ko-KR" altLang="en-US" sz="1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8FCD9F-87C4-84A1-96D9-3955988E4E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8156E-34FF-62B7-8A94-28F38D3AB8A5}"/>
              </a:ext>
            </a:extLst>
          </p:cNvPr>
          <p:cNvSpPr txBox="1"/>
          <p:nvPr/>
        </p:nvSpPr>
        <p:spPr>
          <a:xfrm>
            <a:off x="317843" y="1453253"/>
            <a:ext cx="6134100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Since this is not the application project,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 didn’t work hard to optimize the hyperparameter</a:t>
            </a:r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dirty="0"/>
              <a:t>Exp. on </a:t>
            </a:r>
            <a:r>
              <a:rPr lang="en-US" altLang="ko-KR" dirty="0" err="1"/>
              <a:t>Colab</a:t>
            </a:r>
            <a:r>
              <a:rPr lang="en-US" altLang="ko-KR" dirty="0"/>
              <a:t>.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9077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2C789-60C2-F18A-5320-C394A873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8FCD9F-87C4-84A1-96D9-3955988E4E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86134-160B-CBBE-1166-4F4BCB8F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SimpleCNN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AC5CAB5-0D17-78AD-1892-E317C7BFFAD0}"/>
              </a:ext>
            </a:extLst>
          </p:cNvPr>
          <p:cNvGrpSpPr/>
          <p:nvPr/>
        </p:nvGrpSpPr>
        <p:grpSpPr>
          <a:xfrm>
            <a:off x="679642" y="2373565"/>
            <a:ext cx="10829723" cy="3198608"/>
            <a:chOff x="392708" y="2545015"/>
            <a:chExt cx="10829723" cy="31986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DF350C4-83DC-1E22-7DF1-DC5DFD293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708" y="2545015"/>
              <a:ext cx="5004045" cy="319860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EF31781-C70C-0707-C530-FB677DA63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24374" y="2546929"/>
              <a:ext cx="4998057" cy="31947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22A581B-BE57-7A53-F387-0E74A2AFA2EC}"/>
              </a:ext>
            </a:extLst>
          </p:cNvPr>
          <p:cNvSpPr txBox="1"/>
          <p:nvPr/>
        </p:nvSpPr>
        <p:spPr>
          <a:xfrm>
            <a:off x="646911" y="5720854"/>
            <a:ext cx="5069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Fig1. CIFAR-10/</a:t>
            </a:r>
            <a:r>
              <a:rPr lang="en-US" altLang="ko-KR" sz="1400" dirty="0" err="1"/>
              <a:t>SimpleCNN</a:t>
            </a:r>
            <a:r>
              <a:rPr lang="ko-KR" altLang="en-US" sz="1400" dirty="0"/>
              <a:t> </a:t>
            </a:r>
            <a:r>
              <a:rPr lang="en-US" altLang="ko-KR" sz="1400" dirty="0"/>
              <a:t>test accuracy(ensemble: 1,2,4)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B22C36-3CD8-5967-DF36-4D584A2E24E4}"/>
              </a:ext>
            </a:extLst>
          </p:cNvPr>
          <p:cNvSpPr txBox="1"/>
          <p:nvPr/>
        </p:nvSpPr>
        <p:spPr>
          <a:xfrm>
            <a:off x="6475583" y="5720854"/>
            <a:ext cx="5069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Fig2. CIFAR-100/</a:t>
            </a:r>
            <a:r>
              <a:rPr lang="en-US" altLang="ko-KR" sz="1400" dirty="0" err="1"/>
              <a:t>SimpleCNN</a:t>
            </a:r>
            <a:r>
              <a:rPr lang="ko-KR" altLang="en-US" sz="1400" dirty="0"/>
              <a:t> </a:t>
            </a:r>
            <a:r>
              <a:rPr lang="en-US" altLang="ko-KR" sz="1400" dirty="0"/>
              <a:t>test accuracy(ensemble: 1,2)</a:t>
            </a:r>
          </a:p>
        </p:txBody>
      </p:sp>
    </p:spTree>
    <p:extLst>
      <p:ext uri="{BB962C8B-B14F-4D97-AF65-F5344CB8AC3E}">
        <p14:creationId xmlns:p14="http://schemas.microsoft.com/office/powerpoint/2010/main" val="40023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2C789-60C2-F18A-5320-C394A873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8FCD9F-87C4-84A1-96D9-3955988E4E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86134-160B-CBBE-1166-4F4BCB8F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ResNet20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69F84A6-4EE3-67CF-1DC9-BE802B17D498}"/>
              </a:ext>
            </a:extLst>
          </p:cNvPr>
          <p:cNvGrpSpPr/>
          <p:nvPr/>
        </p:nvGrpSpPr>
        <p:grpSpPr>
          <a:xfrm>
            <a:off x="679642" y="2373565"/>
            <a:ext cx="10829722" cy="3198608"/>
            <a:chOff x="392708" y="2545015"/>
            <a:chExt cx="10829722" cy="319860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411CE3B-4C9A-ACD4-79C2-6363AB17C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708" y="2545015"/>
              <a:ext cx="5004044" cy="319860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303DFC4-7537-FE7B-5CA7-A68A052D9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24374" y="2546929"/>
              <a:ext cx="4998056" cy="31947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DC7111-50EB-7FC4-2987-1692CBBA2EB7}"/>
              </a:ext>
            </a:extLst>
          </p:cNvPr>
          <p:cNvSpPr txBox="1"/>
          <p:nvPr/>
        </p:nvSpPr>
        <p:spPr>
          <a:xfrm>
            <a:off x="646911" y="5720854"/>
            <a:ext cx="5069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Fig3. CIFAR-10/ResNet20</a:t>
            </a:r>
            <a:r>
              <a:rPr lang="ko-KR" altLang="en-US" sz="1400" dirty="0"/>
              <a:t> </a:t>
            </a:r>
            <a:r>
              <a:rPr lang="en-US" altLang="ko-KR" sz="1400" dirty="0"/>
              <a:t>test accuracy(ensemble: 1,2,4)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B185A9-DBE6-8F9F-01A7-2790BB62A179}"/>
              </a:ext>
            </a:extLst>
          </p:cNvPr>
          <p:cNvSpPr txBox="1"/>
          <p:nvPr/>
        </p:nvSpPr>
        <p:spPr>
          <a:xfrm>
            <a:off x="6475583" y="5720854"/>
            <a:ext cx="5069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Fig4. CIFAR-100/ResNet20</a:t>
            </a:r>
            <a:r>
              <a:rPr lang="ko-KR" altLang="en-US" sz="1400" dirty="0"/>
              <a:t> </a:t>
            </a:r>
            <a:r>
              <a:rPr lang="en-US" altLang="ko-KR" sz="1400" dirty="0"/>
              <a:t>test accuracy(ensemble: 1,2)</a:t>
            </a:r>
          </a:p>
        </p:txBody>
      </p:sp>
    </p:spTree>
    <p:extLst>
      <p:ext uri="{BB962C8B-B14F-4D97-AF65-F5344CB8AC3E}">
        <p14:creationId xmlns:p14="http://schemas.microsoft.com/office/powerpoint/2010/main" val="316887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B69F0-A709-24F3-D9A8-7767E8DD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B1466-4E4C-365E-5BCD-8ADD05DE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this research?</a:t>
            </a:r>
          </a:p>
          <a:p>
            <a:r>
              <a:rPr lang="en-US" altLang="ko-KR" dirty="0"/>
              <a:t>Related</a:t>
            </a:r>
            <a:r>
              <a:rPr lang="ko-KR" altLang="en-US" dirty="0"/>
              <a:t> </a:t>
            </a:r>
            <a:r>
              <a:rPr lang="en-US" altLang="ko-KR" dirty="0"/>
              <a:t>Works</a:t>
            </a:r>
          </a:p>
          <a:p>
            <a:r>
              <a:rPr lang="en-US" altLang="ko-KR" dirty="0"/>
              <a:t>Approach</a:t>
            </a:r>
          </a:p>
          <a:p>
            <a:r>
              <a:rPr lang="en-US" altLang="ko-KR" dirty="0"/>
              <a:t>Experiments</a:t>
            </a:r>
          </a:p>
          <a:p>
            <a:r>
              <a:rPr lang="en-US" altLang="ko-K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50076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2C789-60C2-F18A-5320-C394A873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8FCD9F-87C4-84A1-96D9-3955988E4E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86134-160B-CBBE-1166-4F4BCB8F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ResNet32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C0062A-F1A7-01BA-2CC7-61361E972922}"/>
              </a:ext>
            </a:extLst>
          </p:cNvPr>
          <p:cNvGrpSpPr/>
          <p:nvPr/>
        </p:nvGrpSpPr>
        <p:grpSpPr>
          <a:xfrm>
            <a:off x="679642" y="2373565"/>
            <a:ext cx="10829722" cy="3198607"/>
            <a:chOff x="392708" y="2545015"/>
            <a:chExt cx="10829722" cy="319860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39D8E0-8E14-CE91-B5EB-2EEB8B61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708" y="2545015"/>
              <a:ext cx="5004044" cy="319860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E56DDB0-8185-CD01-CD93-55E3EC25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24374" y="2546929"/>
              <a:ext cx="4998056" cy="31947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F1359AC-B73C-D03C-A191-DE4B189EB496}"/>
              </a:ext>
            </a:extLst>
          </p:cNvPr>
          <p:cNvSpPr txBox="1"/>
          <p:nvPr/>
        </p:nvSpPr>
        <p:spPr>
          <a:xfrm>
            <a:off x="646911" y="5720854"/>
            <a:ext cx="5069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Fig5. CIFAR-10/ResNet32</a:t>
            </a:r>
            <a:r>
              <a:rPr lang="ko-KR" altLang="en-US" sz="1400" dirty="0"/>
              <a:t> </a:t>
            </a:r>
            <a:r>
              <a:rPr lang="en-US" altLang="ko-KR" sz="1400" dirty="0"/>
              <a:t>test accuracy(ensemble: 1,2,4)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22132-9451-D612-D6E7-67A584B16BC5}"/>
              </a:ext>
            </a:extLst>
          </p:cNvPr>
          <p:cNvSpPr txBox="1"/>
          <p:nvPr/>
        </p:nvSpPr>
        <p:spPr>
          <a:xfrm>
            <a:off x="6475583" y="5720854"/>
            <a:ext cx="5069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Fig6. CIFAR-100/ResNet32</a:t>
            </a:r>
            <a:r>
              <a:rPr lang="ko-KR" altLang="en-US" sz="1400" dirty="0"/>
              <a:t> </a:t>
            </a:r>
            <a:r>
              <a:rPr lang="en-US" altLang="ko-KR" sz="1400" dirty="0"/>
              <a:t>test accuracy(ensemble: 1,2)</a:t>
            </a:r>
          </a:p>
        </p:txBody>
      </p:sp>
    </p:spTree>
    <p:extLst>
      <p:ext uri="{BB962C8B-B14F-4D97-AF65-F5344CB8AC3E}">
        <p14:creationId xmlns:p14="http://schemas.microsoft.com/office/powerpoint/2010/main" val="2449399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2C789-60C2-F18A-5320-C394A873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8FCD9F-87C4-84A1-96D9-3955988E4E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F6FFA1D2-F5FF-7542-8F7D-C8B905C87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602106"/>
              </p:ext>
            </p:extLst>
          </p:nvPr>
        </p:nvGraphicFramePr>
        <p:xfrm>
          <a:off x="2031999" y="1884675"/>
          <a:ext cx="8128001" cy="39776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07671">
                  <a:extLst>
                    <a:ext uri="{9D8B030D-6E8A-4147-A177-3AD203B41FA5}">
                      <a16:colId xmlns:a16="http://schemas.microsoft.com/office/drawing/2014/main" val="4262619917"/>
                    </a:ext>
                  </a:extLst>
                </a:gridCol>
                <a:gridCol w="1246094">
                  <a:extLst>
                    <a:ext uri="{9D8B030D-6E8A-4147-A177-3AD203B41FA5}">
                      <a16:colId xmlns:a16="http://schemas.microsoft.com/office/drawing/2014/main" val="4070786727"/>
                    </a:ext>
                  </a:extLst>
                </a:gridCol>
                <a:gridCol w="2637118">
                  <a:extLst>
                    <a:ext uri="{9D8B030D-6E8A-4147-A177-3AD203B41FA5}">
                      <a16:colId xmlns:a16="http://schemas.microsoft.com/office/drawing/2014/main" val="530927684"/>
                    </a:ext>
                  </a:extLst>
                </a:gridCol>
                <a:gridCol w="2637118">
                  <a:extLst>
                    <a:ext uri="{9D8B030D-6E8A-4147-A177-3AD203B41FA5}">
                      <a16:colId xmlns:a16="http://schemas.microsoft.com/office/drawing/2014/main" val="593662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 of Ensemble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CIFAR-10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CIFAR-100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5022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SimpleCNN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68.63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425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74.35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40.63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29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76.15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31669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ResNet20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80.92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5988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84.88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56.46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095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85.97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73829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ResNet32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82.69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56.53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0224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83.07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59.68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45680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87.02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8404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693607-ADE6-33C0-CFE4-DAFBEFFC60F0}"/>
              </a:ext>
            </a:extLst>
          </p:cNvPr>
          <p:cNvSpPr txBox="1"/>
          <p:nvPr/>
        </p:nvSpPr>
        <p:spPr>
          <a:xfrm>
            <a:off x="2384868" y="5971312"/>
            <a:ext cx="7422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Tables 1. top-1 Accuracy of each model. Best results are Highlighted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22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2C789-60C2-F18A-5320-C394A873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8FCD9F-87C4-84A1-96D9-3955988E4E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86134-160B-CBBE-1166-4F4BCB8F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 propose the </a:t>
            </a:r>
            <a:r>
              <a:rPr lang="en-US" altLang="ko-KR" dirty="0" err="1"/>
              <a:t>ArchEnsemble</a:t>
            </a:r>
            <a:r>
              <a:rPr lang="en-US" altLang="ko-KR" dirty="0"/>
              <a:t>, a novel architectural efficient ensemble method. </a:t>
            </a:r>
          </a:p>
          <a:p>
            <a:r>
              <a:rPr lang="en-US" altLang="ko-KR" dirty="0"/>
              <a:t>It’s very simple and easy to implement. </a:t>
            </a:r>
          </a:p>
          <a:p>
            <a:r>
              <a:rPr lang="en-US" altLang="ko-KR" dirty="0"/>
              <a:t>In addition, this method can be applied to all kind of CNNs.</a:t>
            </a:r>
          </a:p>
          <a:p>
            <a:r>
              <a:rPr lang="en-US" altLang="ko-KR" dirty="0"/>
              <a:t>This method doesn’t have to train the other model. It’s greatly benefited in computation cost.</a:t>
            </a:r>
          </a:p>
          <a:p>
            <a:r>
              <a:rPr lang="en-US" altLang="ko-KR" dirty="0"/>
              <a:t>By applying this method, model accuracy can be significantly increased.</a:t>
            </a:r>
          </a:p>
          <a:p>
            <a:endParaRPr lang="en-US" altLang="ko-KR" dirty="0"/>
          </a:p>
          <a:p>
            <a:r>
              <a:rPr lang="en-US" altLang="ko-KR" dirty="0"/>
              <a:t>It worked well for a simple architecture, but the more complex the architecture, the worse the performance. This part needs analysis.</a:t>
            </a:r>
          </a:p>
        </p:txBody>
      </p:sp>
    </p:spTree>
    <p:extLst>
      <p:ext uri="{BB962C8B-B14F-4D97-AF65-F5344CB8AC3E}">
        <p14:creationId xmlns:p14="http://schemas.microsoft.com/office/powerpoint/2010/main" val="257807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FE1D479-25B8-61AD-CBB8-0E944530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0345C8-9614-CCEF-A53B-E92A52FA2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/>
              <a:t>Wen, Y., Tran, D., &amp; Ba, J. (2020). </a:t>
            </a:r>
            <a:r>
              <a:rPr lang="en-US" altLang="ko-KR" sz="1200" dirty="0" err="1"/>
              <a:t>Batchensemble</a:t>
            </a:r>
            <a:r>
              <a:rPr lang="en-US" altLang="ko-KR" sz="1200" dirty="0"/>
              <a:t>: an alternative approach to efficient ensemble and lifelong learning. </a:t>
            </a:r>
            <a:r>
              <a:rPr lang="en-US" altLang="ko-KR" sz="1200" dirty="0" err="1"/>
              <a:t>arXiv</a:t>
            </a:r>
            <a:r>
              <a:rPr lang="en-US" altLang="ko-KR" sz="1200" dirty="0"/>
              <a:t> preprint arXiv:2002.06715.</a:t>
            </a:r>
          </a:p>
          <a:p>
            <a:r>
              <a:rPr lang="en-US" altLang="ko-KR" sz="1200" dirty="0"/>
              <a:t>Kim, I., Kim, Y., &amp; Kim, S. (2020). Learning loss for test-time augmentation. Advances in Neural Information Processing Systems, 33, 4163-4174.</a:t>
            </a:r>
          </a:p>
          <a:p>
            <a:r>
              <a:rPr lang="en-US" altLang="ko-KR" sz="1200" dirty="0" err="1"/>
              <a:t>Soflaei</a:t>
            </a:r>
            <a:r>
              <a:rPr lang="en-US" altLang="ko-KR" sz="1200" dirty="0"/>
              <a:t>, M., Guo, H., Al-</a:t>
            </a:r>
            <a:r>
              <a:rPr lang="en-US" altLang="ko-KR" sz="1200" dirty="0" err="1"/>
              <a:t>Bashabsheh</a:t>
            </a:r>
            <a:r>
              <a:rPr lang="en-US" altLang="ko-KR" sz="1200" dirty="0"/>
              <a:t>, A., Mao, Y., &amp; Zhang, R. (2020, April). Aggregated learning: A vector-quantization approach to learning neural network classifiers. In Proceedings of the AAAI Conference on Artificial Intelligence (Vol. 34, No. 04, pp. 5810-5817).</a:t>
            </a:r>
          </a:p>
          <a:p>
            <a:r>
              <a:rPr lang="en-US" altLang="ko-KR" sz="1200" dirty="0" err="1"/>
              <a:t>Krizhevsky</a:t>
            </a:r>
            <a:r>
              <a:rPr lang="en-US" altLang="ko-KR" sz="1200" dirty="0"/>
              <a:t>, A., &amp; Hinton, G. (2009). Learning multiple layers of features from tiny images.</a:t>
            </a:r>
          </a:p>
          <a:p>
            <a:r>
              <a:rPr lang="en-US" altLang="ko-KR" sz="1200" dirty="0"/>
              <a:t>https://github.com/akamaster/pytorch_resnet_cifar10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801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8AC98-CBE6-161F-DF94-27CE02FA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Why this research?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B7A8-8DBB-75C0-047A-00F6A211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Ensemble’s Pros</a:t>
            </a:r>
          </a:p>
          <a:p>
            <a:pPr lvl="1"/>
            <a:r>
              <a:rPr lang="en-US" altLang="ko-KR" dirty="0"/>
              <a:t>Higher Accuracy &amp; Robustness</a:t>
            </a:r>
          </a:p>
          <a:p>
            <a:r>
              <a:rPr lang="en-US" altLang="ko-KR" dirty="0"/>
              <a:t>Model Ensemble’s Cons</a:t>
            </a:r>
          </a:p>
          <a:p>
            <a:pPr lvl="1"/>
            <a:r>
              <a:rPr lang="en-US" altLang="ko-KR" dirty="0"/>
              <a:t>Standard Ensemble Method needs the multiple computation cost.</a:t>
            </a:r>
          </a:p>
          <a:p>
            <a:pPr lvl="1"/>
            <a:r>
              <a:rPr lang="en-US" altLang="ko-KR" dirty="0"/>
              <a:t>Especially Deep Neural Network, computation cost is the important issue.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321066E-EC8D-D1E6-9F7D-1C744C4B28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Ensemble in Deep Neural Network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56B017-8ADA-6A3C-FA02-F6CBF0F37EA0}"/>
              </a:ext>
            </a:extLst>
          </p:cNvPr>
          <p:cNvGrpSpPr/>
          <p:nvPr/>
        </p:nvGrpSpPr>
        <p:grpSpPr>
          <a:xfrm>
            <a:off x="1119184" y="4315772"/>
            <a:ext cx="9953632" cy="2135174"/>
            <a:chOff x="653258" y="4315772"/>
            <a:chExt cx="9953632" cy="213517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7073AE8-2730-3D0E-9349-BFF61FBA2F5D}"/>
                </a:ext>
              </a:extLst>
            </p:cNvPr>
            <p:cNvGrpSpPr/>
            <p:nvPr/>
          </p:nvGrpSpPr>
          <p:grpSpPr>
            <a:xfrm>
              <a:off x="653258" y="4559300"/>
              <a:ext cx="8058942" cy="1651000"/>
              <a:chOff x="653258" y="4559300"/>
              <a:chExt cx="8058942" cy="1651000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39C0BCF2-9310-1AB0-BE12-852FA6E3949D}"/>
                  </a:ext>
                </a:extLst>
              </p:cNvPr>
              <p:cNvCxnSpPr/>
              <p:nvPr/>
            </p:nvCxnSpPr>
            <p:spPr>
              <a:xfrm>
                <a:off x="2844800" y="5383359"/>
                <a:ext cx="5867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57B1B61C-3260-A636-4BE3-6D415914BB0F}"/>
                  </a:ext>
                </a:extLst>
              </p:cNvPr>
              <p:cNvSpPr/>
              <p:nvPr/>
            </p:nvSpPr>
            <p:spPr>
              <a:xfrm>
                <a:off x="2819400" y="4559300"/>
                <a:ext cx="5803900" cy="711200"/>
              </a:xfrm>
              <a:custGeom>
                <a:avLst/>
                <a:gdLst>
                  <a:gd name="connsiteX0" fmla="*/ 0 w 5803900"/>
                  <a:gd name="connsiteY0" fmla="*/ 711200 h 711200"/>
                  <a:gd name="connsiteX1" fmla="*/ 711200 w 5803900"/>
                  <a:gd name="connsiteY1" fmla="*/ 0 h 711200"/>
                  <a:gd name="connsiteX2" fmla="*/ 5245100 w 5803900"/>
                  <a:gd name="connsiteY2" fmla="*/ 0 h 711200"/>
                  <a:gd name="connsiteX3" fmla="*/ 5803900 w 5803900"/>
                  <a:gd name="connsiteY3" fmla="*/ 5588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900" h="711200">
                    <a:moveTo>
                      <a:pt x="0" y="711200"/>
                    </a:moveTo>
                    <a:lnTo>
                      <a:pt x="711200" y="0"/>
                    </a:lnTo>
                    <a:lnTo>
                      <a:pt x="5245100" y="0"/>
                    </a:lnTo>
                    <a:lnTo>
                      <a:pt x="5803900" y="558800"/>
                    </a:lnTo>
                  </a:path>
                </a:pathLst>
              </a:custGeom>
              <a:noFill/>
              <a:ln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ABBA968-F879-5218-0B2B-C14868DB65BE}"/>
                  </a:ext>
                </a:extLst>
              </p:cNvPr>
              <p:cNvSpPr/>
              <p:nvPr/>
            </p:nvSpPr>
            <p:spPr>
              <a:xfrm>
                <a:off x="2844800" y="5461000"/>
                <a:ext cx="5867400" cy="749300"/>
              </a:xfrm>
              <a:custGeom>
                <a:avLst/>
                <a:gdLst>
                  <a:gd name="connsiteX0" fmla="*/ 0 w 5867400"/>
                  <a:gd name="connsiteY0" fmla="*/ 0 h 749300"/>
                  <a:gd name="connsiteX1" fmla="*/ 749300 w 5867400"/>
                  <a:gd name="connsiteY1" fmla="*/ 749300 h 749300"/>
                  <a:gd name="connsiteX2" fmla="*/ 1701800 w 5867400"/>
                  <a:gd name="connsiteY2" fmla="*/ 749300 h 749300"/>
                  <a:gd name="connsiteX3" fmla="*/ 5232400 w 5867400"/>
                  <a:gd name="connsiteY3" fmla="*/ 749300 h 749300"/>
                  <a:gd name="connsiteX4" fmla="*/ 5867400 w 5867400"/>
                  <a:gd name="connsiteY4" fmla="*/ 114300 h 74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400" h="749300">
                    <a:moveTo>
                      <a:pt x="0" y="0"/>
                    </a:moveTo>
                    <a:lnTo>
                      <a:pt x="749300" y="749300"/>
                    </a:lnTo>
                    <a:lnTo>
                      <a:pt x="1701800" y="749300"/>
                    </a:lnTo>
                    <a:lnTo>
                      <a:pt x="5232400" y="749300"/>
                    </a:lnTo>
                    <a:lnTo>
                      <a:pt x="5867400" y="114300"/>
                    </a:lnTo>
                  </a:path>
                </a:pathLst>
              </a:custGeom>
              <a:ln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09CD04C-6F95-2AC2-8472-893741C6F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3258" y="4704950"/>
                <a:ext cx="2035227" cy="1356818"/>
              </a:xfrm>
              <a:prstGeom prst="rect">
                <a:avLst/>
              </a:prstGeom>
            </p:spPr>
          </p:pic>
        </p:grp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BA2D9E1-01C9-7BB4-BA5F-E96E308150C4}"/>
                </a:ext>
              </a:extLst>
            </p:cNvPr>
            <p:cNvSpPr/>
            <p:nvPr/>
          </p:nvSpPr>
          <p:spPr>
            <a:xfrm>
              <a:off x="9080500" y="4912672"/>
              <a:ext cx="1526390" cy="9413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Panda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A2A8F5-A869-F97A-3F79-FF7F4766CFAF}"/>
                </a:ext>
              </a:extLst>
            </p:cNvPr>
            <p:cNvGrpSpPr/>
            <p:nvPr/>
          </p:nvGrpSpPr>
          <p:grpSpPr>
            <a:xfrm>
              <a:off x="4828390" y="4315772"/>
              <a:ext cx="1873326" cy="2135174"/>
              <a:chOff x="4968090" y="4315772"/>
              <a:chExt cx="1873326" cy="213517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C315EBB-A817-A495-F7EE-5E0A7BE69B3D}"/>
                  </a:ext>
                </a:extLst>
              </p:cNvPr>
              <p:cNvSpPr/>
              <p:nvPr/>
            </p:nvSpPr>
            <p:spPr>
              <a:xfrm>
                <a:off x="4968090" y="4315772"/>
                <a:ext cx="1873326" cy="5969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Model 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91A733DD-F3B0-DE85-179A-D1D5B82DED6C}"/>
                  </a:ext>
                </a:extLst>
              </p:cNvPr>
              <p:cNvSpPr/>
              <p:nvPr/>
            </p:nvSpPr>
            <p:spPr>
              <a:xfrm>
                <a:off x="4968090" y="5084909"/>
                <a:ext cx="1873326" cy="59690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Model 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8AC6A7EF-7C5E-F29A-9C9F-E5E9FF4AFF38}"/>
                  </a:ext>
                </a:extLst>
              </p:cNvPr>
              <p:cNvSpPr/>
              <p:nvPr/>
            </p:nvSpPr>
            <p:spPr>
              <a:xfrm>
                <a:off x="4968090" y="5854046"/>
                <a:ext cx="1873326" cy="5969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Model 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761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8AC98-CBE6-161F-DF94-27CE02FA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Why this research?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B7A8-8DBB-75C0-047A-00F6A211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Ensemble’s Pros</a:t>
            </a:r>
          </a:p>
          <a:p>
            <a:pPr lvl="1"/>
            <a:r>
              <a:rPr lang="en-US" altLang="ko-KR" dirty="0"/>
              <a:t>Higher Accuracy &amp; Robustness</a:t>
            </a:r>
          </a:p>
          <a:p>
            <a:r>
              <a:rPr lang="en-US" altLang="ko-KR" dirty="0"/>
              <a:t>Model Ensemble’s Cons</a:t>
            </a:r>
          </a:p>
          <a:p>
            <a:pPr lvl="1"/>
            <a:r>
              <a:rPr lang="en-US" altLang="ko-KR" dirty="0"/>
              <a:t>Standard Ensemble Method needs the multiple computation cost. (training time / inference time)</a:t>
            </a:r>
          </a:p>
          <a:p>
            <a:pPr lvl="1"/>
            <a:r>
              <a:rPr lang="en-US" altLang="ko-KR" dirty="0"/>
              <a:t>Especially Deep Neural Network, computation cost is the important issue.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321066E-EC8D-D1E6-9F7D-1C744C4B28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Ensemble in Deep Neural Network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56B017-8ADA-6A3C-FA02-F6CBF0F37EA0}"/>
              </a:ext>
            </a:extLst>
          </p:cNvPr>
          <p:cNvGrpSpPr/>
          <p:nvPr/>
        </p:nvGrpSpPr>
        <p:grpSpPr>
          <a:xfrm>
            <a:off x="1119184" y="4315772"/>
            <a:ext cx="9953632" cy="2135174"/>
            <a:chOff x="653258" y="4315772"/>
            <a:chExt cx="9953632" cy="213517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7073AE8-2730-3D0E-9349-BFF61FBA2F5D}"/>
                </a:ext>
              </a:extLst>
            </p:cNvPr>
            <p:cNvGrpSpPr/>
            <p:nvPr/>
          </p:nvGrpSpPr>
          <p:grpSpPr>
            <a:xfrm>
              <a:off x="653258" y="4559300"/>
              <a:ext cx="8058942" cy="1651000"/>
              <a:chOff x="653258" y="4559300"/>
              <a:chExt cx="8058942" cy="1651000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39C0BCF2-9310-1AB0-BE12-852FA6E3949D}"/>
                  </a:ext>
                </a:extLst>
              </p:cNvPr>
              <p:cNvCxnSpPr/>
              <p:nvPr/>
            </p:nvCxnSpPr>
            <p:spPr>
              <a:xfrm>
                <a:off x="2844800" y="5383359"/>
                <a:ext cx="5867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57B1B61C-3260-A636-4BE3-6D415914BB0F}"/>
                  </a:ext>
                </a:extLst>
              </p:cNvPr>
              <p:cNvSpPr/>
              <p:nvPr/>
            </p:nvSpPr>
            <p:spPr>
              <a:xfrm>
                <a:off x="2819400" y="4559300"/>
                <a:ext cx="5803900" cy="711200"/>
              </a:xfrm>
              <a:custGeom>
                <a:avLst/>
                <a:gdLst>
                  <a:gd name="connsiteX0" fmla="*/ 0 w 5803900"/>
                  <a:gd name="connsiteY0" fmla="*/ 711200 h 711200"/>
                  <a:gd name="connsiteX1" fmla="*/ 711200 w 5803900"/>
                  <a:gd name="connsiteY1" fmla="*/ 0 h 711200"/>
                  <a:gd name="connsiteX2" fmla="*/ 5245100 w 5803900"/>
                  <a:gd name="connsiteY2" fmla="*/ 0 h 711200"/>
                  <a:gd name="connsiteX3" fmla="*/ 5803900 w 5803900"/>
                  <a:gd name="connsiteY3" fmla="*/ 5588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900" h="711200">
                    <a:moveTo>
                      <a:pt x="0" y="711200"/>
                    </a:moveTo>
                    <a:lnTo>
                      <a:pt x="711200" y="0"/>
                    </a:lnTo>
                    <a:lnTo>
                      <a:pt x="5245100" y="0"/>
                    </a:lnTo>
                    <a:lnTo>
                      <a:pt x="5803900" y="558800"/>
                    </a:lnTo>
                  </a:path>
                </a:pathLst>
              </a:custGeom>
              <a:noFill/>
              <a:ln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ABBA968-F879-5218-0B2B-C14868DB65BE}"/>
                  </a:ext>
                </a:extLst>
              </p:cNvPr>
              <p:cNvSpPr/>
              <p:nvPr/>
            </p:nvSpPr>
            <p:spPr>
              <a:xfrm>
                <a:off x="2844800" y="5461000"/>
                <a:ext cx="5867400" cy="749300"/>
              </a:xfrm>
              <a:custGeom>
                <a:avLst/>
                <a:gdLst>
                  <a:gd name="connsiteX0" fmla="*/ 0 w 5867400"/>
                  <a:gd name="connsiteY0" fmla="*/ 0 h 749300"/>
                  <a:gd name="connsiteX1" fmla="*/ 749300 w 5867400"/>
                  <a:gd name="connsiteY1" fmla="*/ 749300 h 749300"/>
                  <a:gd name="connsiteX2" fmla="*/ 1701800 w 5867400"/>
                  <a:gd name="connsiteY2" fmla="*/ 749300 h 749300"/>
                  <a:gd name="connsiteX3" fmla="*/ 5232400 w 5867400"/>
                  <a:gd name="connsiteY3" fmla="*/ 749300 h 749300"/>
                  <a:gd name="connsiteX4" fmla="*/ 5867400 w 5867400"/>
                  <a:gd name="connsiteY4" fmla="*/ 114300 h 74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400" h="749300">
                    <a:moveTo>
                      <a:pt x="0" y="0"/>
                    </a:moveTo>
                    <a:lnTo>
                      <a:pt x="749300" y="749300"/>
                    </a:lnTo>
                    <a:lnTo>
                      <a:pt x="1701800" y="749300"/>
                    </a:lnTo>
                    <a:lnTo>
                      <a:pt x="5232400" y="749300"/>
                    </a:lnTo>
                    <a:lnTo>
                      <a:pt x="5867400" y="114300"/>
                    </a:lnTo>
                  </a:path>
                </a:pathLst>
              </a:custGeom>
              <a:ln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09CD04C-6F95-2AC2-8472-893741C6F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3258" y="4704950"/>
                <a:ext cx="2035227" cy="1356818"/>
              </a:xfrm>
              <a:prstGeom prst="rect">
                <a:avLst/>
              </a:prstGeom>
            </p:spPr>
          </p:pic>
        </p:grp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BA2D9E1-01C9-7BB4-BA5F-E96E308150C4}"/>
                </a:ext>
              </a:extLst>
            </p:cNvPr>
            <p:cNvSpPr/>
            <p:nvPr/>
          </p:nvSpPr>
          <p:spPr>
            <a:xfrm>
              <a:off x="9080500" y="4912672"/>
              <a:ext cx="1526390" cy="9413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Panda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A2A8F5-A869-F97A-3F79-FF7F4766CFAF}"/>
                </a:ext>
              </a:extLst>
            </p:cNvPr>
            <p:cNvGrpSpPr/>
            <p:nvPr/>
          </p:nvGrpSpPr>
          <p:grpSpPr>
            <a:xfrm>
              <a:off x="4828390" y="4315772"/>
              <a:ext cx="1873326" cy="2135174"/>
              <a:chOff x="4968090" y="4315772"/>
              <a:chExt cx="1873326" cy="213517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C315EBB-A817-A495-F7EE-5E0A7BE69B3D}"/>
                  </a:ext>
                </a:extLst>
              </p:cNvPr>
              <p:cNvSpPr/>
              <p:nvPr/>
            </p:nvSpPr>
            <p:spPr>
              <a:xfrm>
                <a:off x="4968090" y="4315772"/>
                <a:ext cx="1873326" cy="5969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Model 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91A733DD-F3B0-DE85-179A-D1D5B82DED6C}"/>
                  </a:ext>
                </a:extLst>
              </p:cNvPr>
              <p:cNvSpPr/>
              <p:nvPr/>
            </p:nvSpPr>
            <p:spPr>
              <a:xfrm>
                <a:off x="4968090" y="5084909"/>
                <a:ext cx="1873326" cy="59690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Model 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8AC6A7EF-7C5E-F29A-9C9F-E5E9FF4AFF38}"/>
                  </a:ext>
                </a:extLst>
              </p:cNvPr>
              <p:cNvSpPr/>
              <p:nvPr/>
            </p:nvSpPr>
            <p:spPr>
              <a:xfrm>
                <a:off x="4968090" y="5854046"/>
                <a:ext cx="1873326" cy="5969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Model 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D292F4-EEF3-1C31-E63E-6D22B55C33FD}"/>
              </a:ext>
            </a:extLst>
          </p:cNvPr>
          <p:cNvSpPr txBox="1"/>
          <p:nvPr/>
        </p:nvSpPr>
        <p:spPr>
          <a:xfrm>
            <a:off x="6560842" y="4270505"/>
            <a:ext cx="12136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88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59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8AC98-CBE6-161F-DF94-27CE02FA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Why this research?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B7A8-8DBB-75C0-047A-00F6A211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Ensemble’s Pros</a:t>
            </a:r>
          </a:p>
          <a:p>
            <a:pPr lvl="1"/>
            <a:r>
              <a:rPr lang="en-US" altLang="ko-KR" dirty="0"/>
              <a:t>Higher Accuracy &amp; Robustness</a:t>
            </a:r>
          </a:p>
          <a:p>
            <a:r>
              <a:rPr lang="en-US" altLang="ko-KR" dirty="0"/>
              <a:t>Model Ensemble’s Cons</a:t>
            </a:r>
          </a:p>
          <a:p>
            <a:pPr lvl="1"/>
            <a:r>
              <a:rPr lang="en-US" altLang="ko-KR" dirty="0"/>
              <a:t>Standard Ensemble Method needs the multiple computation cost. (</a:t>
            </a:r>
            <a:r>
              <a:rPr lang="en-US" altLang="ko-KR" dirty="0">
                <a:solidFill>
                  <a:srgbClr val="C00000"/>
                </a:solidFill>
              </a:rPr>
              <a:t>training time </a:t>
            </a:r>
            <a:r>
              <a:rPr lang="en-US" altLang="ko-KR" dirty="0"/>
              <a:t>/ inference time)</a:t>
            </a:r>
          </a:p>
          <a:p>
            <a:pPr lvl="1"/>
            <a:r>
              <a:rPr lang="en-US" altLang="ko-KR" dirty="0"/>
              <a:t>Especially Deep Neural Network, </a:t>
            </a:r>
            <a:r>
              <a:rPr lang="en-US" altLang="ko-KR" dirty="0">
                <a:solidFill>
                  <a:srgbClr val="C00000"/>
                </a:solidFill>
              </a:rPr>
              <a:t>computation cost </a:t>
            </a:r>
            <a:r>
              <a:rPr lang="en-US" altLang="ko-KR" dirty="0"/>
              <a:t>is the important issue.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321066E-EC8D-D1E6-9F7D-1C744C4B28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Ensemble in Deep Neural Network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7F3AE5-9274-BC39-148B-0D7A7788D99B}"/>
              </a:ext>
            </a:extLst>
          </p:cNvPr>
          <p:cNvGrpSpPr/>
          <p:nvPr/>
        </p:nvGrpSpPr>
        <p:grpSpPr>
          <a:xfrm>
            <a:off x="3285326" y="4559300"/>
            <a:ext cx="2722549" cy="1651000"/>
            <a:chOff x="3285326" y="4559300"/>
            <a:chExt cx="5892800" cy="1651000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9C0BCF2-9310-1AB0-BE12-852FA6E3949D}"/>
                </a:ext>
              </a:extLst>
            </p:cNvPr>
            <p:cNvCxnSpPr/>
            <p:nvPr/>
          </p:nvCxnSpPr>
          <p:spPr>
            <a:xfrm>
              <a:off x="3310726" y="5383359"/>
              <a:ext cx="5867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7B1B61C-3260-A636-4BE3-6D415914BB0F}"/>
                </a:ext>
              </a:extLst>
            </p:cNvPr>
            <p:cNvSpPr/>
            <p:nvPr/>
          </p:nvSpPr>
          <p:spPr>
            <a:xfrm>
              <a:off x="3285326" y="4559300"/>
              <a:ext cx="5803900" cy="711200"/>
            </a:xfrm>
            <a:custGeom>
              <a:avLst/>
              <a:gdLst>
                <a:gd name="connsiteX0" fmla="*/ 0 w 5803900"/>
                <a:gd name="connsiteY0" fmla="*/ 711200 h 711200"/>
                <a:gd name="connsiteX1" fmla="*/ 711200 w 5803900"/>
                <a:gd name="connsiteY1" fmla="*/ 0 h 711200"/>
                <a:gd name="connsiteX2" fmla="*/ 5245100 w 5803900"/>
                <a:gd name="connsiteY2" fmla="*/ 0 h 711200"/>
                <a:gd name="connsiteX3" fmla="*/ 5803900 w 5803900"/>
                <a:gd name="connsiteY3" fmla="*/ 5588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3900" h="711200">
                  <a:moveTo>
                    <a:pt x="0" y="711200"/>
                  </a:moveTo>
                  <a:lnTo>
                    <a:pt x="711200" y="0"/>
                  </a:lnTo>
                  <a:lnTo>
                    <a:pt x="5245100" y="0"/>
                  </a:lnTo>
                  <a:lnTo>
                    <a:pt x="5803900" y="558800"/>
                  </a:lnTo>
                </a:path>
              </a:pathLst>
            </a:custGeom>
            <a:noFill/>
            <a:ln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ABBA968-F879-5218-0B2B-C14868DB65BE}"/>
                </a:ext>
              </a:extLst>
            </p:cNvPr>
            <p:cNvSpPr/>
            <p:nvPr/>
          </p:nvSpPr>
          <p:spPr>
            <a:xfrm>
              <a:off x="3310726" y="5461000"/>
              <a:ext cx="5867400" cy="749300"/>
            </a:xfrm>
            <a:custGeom>
              <a:avLst/>
              <a:gdLst>
                <a:gd name="connsiteX0" fmla="*/ 0 w 5867400"/>
                <a:gd name="connsiteY0" fmla="*/ 0 h 749300"/>
                <a:gd name="connsiteX1" fmla="*/ 749300 w 5867400"/>
                <a:gd name="connsiteY1" fmla="*/ 749300 h 749300"/>
                <a:gd name="connsiteX2" fmla="*/ 1701800 w 5867400"/>
                <a:gd name="connsiteY2" fmla="*/ 749300 h 749300"/>
                <a:gd name="connsiteX3" fmla="*/ 5232400 w 5867400"/>
                <a:gd name="connsiteY3" fmla="*/ 749300 h 749300"/>
                <a:gd name="connsiteX4" fmla="*/ 5867400 w 5867400"/>
                <a:gd name="connsiteY4" fmla="*/ 114300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7400" h="749300">
                  <a:moveTo>
                    <a:pt x="0" y="0"/>
                  </a:moveTo>
                  <a:lnTo>
                    <a:pt x="749300" y="749300"/>
                  </a:lnTo>
                  <a:lnTo>
                    <a:pt x="1701800" y="749300"/>
                  </a:lnTo>
                  <a:lnTo>
                    <a:pt x="5232400" y="749300"/>
                  </a:lnTo>
                  <a:lnTo>
                    <a:pt x="5867400" y="114300"/>
                  </a:lnTo>
                </a:path>
              </a:pathLst>
            </a:custGeom>
            <a:ln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09CD04C-6F95-2AC2-8472-893741C6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4" y="4704950"/>
            <a:ext cx="2035227" cy="1356818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BA2D9E1-01C9-7BB4-BA5F-E96E308150C4}"/>
              </a:ext>
            </a:extLst>
          </p:cNvPr>
          <p:cNvSpPr/>
          <p:nvPr/>
        </p:nvSpPr>
        <p:spPr>
          <a:xfrm>
            <a:off x="9546426" y="4912672"/>
            <a:ext cx="1526390" cy="9413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Panda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1A733DD-F3B0-DE85-179A-D1D5B82DED6C}"/>
              </a:ext>
            </a:extLst>
          </p:cNvPr>
          <p:cNvSpPr/>
          <p:nvPr/>
        </p:nvSpPr>
        <p:spPr>
          <a:xfrm>
            <a:off x="6163626" y="5067300"/>
            <a:ext cx="1873326" cy="59690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Model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292F4-EEF3-1C31-E63E-6D22B55C33FD}"/>
              </a:ext>
            </a:extLst>
          </p:cNvPr>
          <p:cNvSpPr txBox="1"/>
          <p:nvPr/>
        </p:nvSpPr>
        <p:spPr>
          <a:xfrm>
            <a:off x="8573470" y="3936809"/>
            <a:ext cx="12136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88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D33792-0B78-0307-A9BA-E3712D7C874F}"/>
              </a:ext>
            </a:extLst>
          </p:cNvPr>
          <p:cNvCxnSpPr/>
          <p:nvPr/>
        </p:nvCxnSpPr>
        <p:spPr>
          <a:xfrm>
            <a:off x="8128000" y="5383359"/>
            <a:ext cx="13193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328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A708-939A-C866-66ED-00B221F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Related</a:t>
            </a:r>
            <a:r>
              <a:rPr lang="ko-KR" altLang="en-US" dirty="0"/>
              <a:t> </a:t>
            </a:r>
            <a:r>
              <a:rPr lang="en-US" altLang="ko-KR" dirty="0"/>
              <a:t>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36D5E7-3749-57C2-4E8D-83FBD26C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Batchensemble</a:t>
            </a:r>
            <a:r>
              <a:rPr lang="en-US" altLang="ko-KR" b="1" dirty="0"/>
              <a:t>: an alternative approach to efficient ensemble and lifelong learning</a:t>
            </a:r>
          </a:p>
          <a:p>
            <a:r>
              <a:rPr lang="en-US" altLang="ko-KR" b="1" dirty="0"/>
              <a:t>Learning Loss for Test-Time Augmentation</a:t>
            </a:r>
          </a:p>
          <a:p>
            <a:endParaRPr lang="ko-KR" altLang="en-US" b="1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B3C2F-F9E4-2550-29A5-8B0C4242FA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papers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13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A708-939A-C866-66ED-00B221F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Related</a:t>
            </a:r>
            <a:r>
              <a:rPr lang="ko-KR" altLang="en-US" dirty="0"/>
              <a:t> </a:t>
            </a:r>
            <a:r>
              <a:rPr lang="en-US" altLang="ko-KR" dirty="0"/>
              <a:t>Works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AB3C2E-94E6-5003-C983-2CA91C1DF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786" y="1821369"/>
            <a:ext cx="4858428" cy="4115374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B3C2F-F9E4-2550-29A5-8B0C4242FA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err="1"/>
              <a:t>Batchensemble</a:t>
            </a:r>
            <a:r>
              <a:rPr lang="en-US" altLang="ko-KR" dirty="0"/>
              <a:t>: an alternative approach to efficient ensemble and lifelong learning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882B54-4233-2CF7-9842-1C017263CF53}"/>
              </a:ext>
            </a:extLst>
          </p:cNvPr>
          <p:cNvSpPr txBox="1"/>
          <p:nvPr/>
        </p:nvSpPr>
        <p:spPr>
          <a:xfrm>
            <a:off x="6560842" y="4270505"/>
            <a:ext cx="12136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88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08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A708-939A-C866-66ED-00B221F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Related</a:t>
            </a:r>
            <a:r>
              <a:rPr lang="ko-KR" altLang="en-US" dirty="0"/>
              <a:t> </a:t>
            </a:r>
            <a:r>
              <a:rPr lang="en-US" altLang="ko-KR" dirty="0"/>
              <a:t>Works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AB3C2E-94E6-5003-C983-2CA91C1DF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732" y="3757433"/>
            <a:ext cx="3318372" cy="2810855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B3C2F-F9E4-2550-29A5-8B0C4242FA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err="1"/>
              <a:t>Batchensemble</a:t>
            </a:r>
            <a:r>
              <a:rPr lang="en-US" altLang="ko-KR" dirty="0"/>
              <a:t>: an alternative approach to efficient ensemble and lifelong learning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E9805E-FFD8-9567-1D62-7C24DA8D14C4}"/>
              </a:ext>
            </a:extLst>
          </p:cNvPr>
          <p:cNvGrpSpPr/>
          <p:nvPr/>
        </p:nvGrpSpPr>
        <p:grpSpPr>
          <a:xfrm>
            <a:off x="1119184" y="1546136"/>
            <a:ext cx="9953632" cy="2135174"/>
            <a:chOff x="653258" y="4315772"/>
            <a:chExt cx="9953632" cy="213517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0DC15EE-13FC-2C01-B7FE-5EBCC364AFC0}"/>
                </a:ext>
              </a:extLst>
            </p:cNvPr>
            <p:cNvGrpSpPr/>
            <p:nvPr/>
          </p:nvGrpSpPr>
          <p:grpSpPr>
            <a:xfrm>
              <a:off x="653258" y="4559300"/>
              <a:ext cx="8058942" cy="1651000"/>
              <a:chOff x="653258" y="4559300"/>
              <a:chExt cx="8058942" cy="1651000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0BEE8BCD-681E-9CBD-38D0-C070955D1E45}"/>
                  </a:ext>
                </a:extLst>
              </p:cNvPr>
              <p:cNvCxnSpPr/>
              <p:nvPr/>
            </p:nvCxnSpPr>
            <p:spPr>
              <a:xfrm>
                <a:off x="2844800" y="5383359"/>
                <a:ext cx="5867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20A67168-B9B1-5AF8-8503-0B39A05A9D91}"/>
                  </a:ext>
                </a:extLst>
              </p:cNvPr>
              <p:cNvSpPr/>
              <p:nvPr/>
            </p:nvSpPr>
            <p:spPr>
              <a:xfrm>
                <a:off x="2819400" y="4559300"/>
                <a:ext cx="5803900" cy="711200"/>
              </a:xfrm>
              <a:custGeom>
                <a:avLst/>
                <a:gdLst>
                  <a:gd name="connsiteX0" fmla="*/ 0 w 5803900"/>
                  <a:gd name="connsiteY0" fmla="*/ 711200 h 711200"/>
                  <a:gd name="connsiteX1" fmla="*/ 711200 w 5803900"/>
                  <a:gd name="connsiteY1" fmla="*/ 0 h 711200"/>
                  <a:gd name="connsiteX2" fmla="*/ 5245100 w 5803900"/>
                  <a:gd name="connsiteY2" fmla="*/ 0 h 711200"/>
                  <a:gd name="connsiteX3" fmla="*/ 5803900 w 5803900"/>
                  <a:gd name="connsiteY3" fmla="*/ 5588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900" h="711200">
                    <a:moveTo>
                      <a:pt x="0" y="711200"/>
                    </a:moveTo>
                    <a:lnTo>
                      <a:pt x="711200" y="0"/>
                    </a:lnTo>
                    <a:lnTo>
                      <a:pt x="5245100" y="0"/>
                    </a:lnTo>
                    <a:lnTo>
                      <a:pt x="5803900" y="558800"/>
                    </a:lnTo>
                  </a:path>
                </a:pathLst>
              </a:custGeom>
              <a:noFill/>
              <a:ln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8F862044-2183-DB60-5240-FE0692B3F817}"/>
                  </a:ext>
                </a:extLst>
              </p:cNvPr>
              <p:cNvSpPr/>
              <p:nvPr/>
            </p:nvSpPr>
            <p:spPr>
              <a:xfrm>
                <a:off x="2844800" y="5461000"/>
                <a:ext cx="5867400" cy="749300"/>
              </a:xfrm>
              <a:custGeom>
                <a:avLst/>
                <a:gdLst>
                  <a:gd name="connsiteX0" fmla="*/ 0 w 5867400"/>
                  <a:gd name="connsiteY0" fmla="*/ 0 h 749300"/>
                  <a:gd name="connsiteX1" fmla="*/ 749300 w 5867400"/>
                  <a:gd name="connsiteY1" fmla="*/ 749300 h 749300"/>
                  <a:gd name="connsiteX2" fmla="*/ 1701800 w 5867400"/>
                  <a:gd name="connsiteY2" fmla="*/ 749300 h 749300"/>
                  <a:gd name="connsiteX3" fmla="*/ 5232400 w 5867400"/>
                  <a:gd name="connsiteY3" fmla="*/ 749300 h 749300"/>
                  <a:gd name="connsiteX4" fmla="*/ 5867400 w 5867400"/>
                  <a:gd name="connsiteY4" fmla="*/ 114300 h 74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400" h="749300">
                    <a:moveTo>
                      <a:pt x="0" y="0"/>
                    </a:moveTo>
                    <a:lnTo>
                      <a:pt x="749300" y="749300"/>
                    </a:lnTo>
                    <a:lnTo>
                      <a:pt x="1701800" y="749300"/>
                    </a:lnTo>
                    <a:lnTo>
                      <a:pt x="5232400" y="749300"/>
                    </a:lnTo>
                    <a:lnTo>
                      <a:pt x="5867400" y="114300"/>
                    </a:lnTo>
                  </a:path>
                </a:pathLst>
              </a:custGeom>
              <a:ln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D2474E2-37B5-4489-BD0B-A1DCF02A8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258" y="4704950"/>
                <a:ext cx="2035227" cy="1356818"/>
              </a:xfrm>
              <a:prstGeom prst="rect">
                <a:avLst/>
              </a:prstGeom>
            </p:spPr>
          </p:pic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2572755-93A5-D36A-BA51-9C71A884842A}"/>
                </a:ext>
              </a:extLst>
            </p:cNvPr>
            <p:cNvSpPr/>
            <p:nvPr/>
          </p:nvSpPr>
          <p:spPr>
            <a:xfrm>
              <a:off x="9080500" y="4912672"/>
              <a:ext cx="1526390" cy="9413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Panda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5B6468D-1FB3-2E6F-3F07-657CBD3CC2D8}"/>
                </a:ext>
              </a:extLst>
            </p:cNvPr>
            <p:cNvGrpSpPr/>
            <p:nvPr/>
          </p:nvGrpSpPr>
          <p:grpSpPr>
            <a:xfrm>
              <a:off x="4828390" y="4315772"/>
              <a:ext cx="1873326" cy="2135174"/>
              <a:chOff x="4968090" y="4315772"/>
              <a:chExt cx="1873326" cy="2135174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AF85227C-62C7-0523-02FD-C2F3CE4D95B1}"/>
                  </a:ext>
                </a:extLst>
              </p:cNvPr>
              <p:cNvSpPr/>
              <p:nvPr/>
            </p:nvSpPr>
            <p:spPr>
              <a:xfrm>
                <a:off x="4968090" y="4315772"/>
                <a:ext cx="1873326" cy="5969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Model 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9A0799E7-8ADD-E212-A43B-87458CE3C0DE}"/>
                  </a:ext>
                </a:extLst>
              </p:cNvPr>
              <p:cNvSpPr/>
              <p:nvPr/>
            </p:nvSpPr>
            <p:spPr>
              <a:xfrm>
                <a:off x="4968090" y="5084909"/>
                <a:ext cx="1873326" cy="59690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Model 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F670A0C-8CF8-39B6-EBEA-236D0C9F46DC}"/>
                  </a:ext>
                </a:extLst>
              </p:cNvPr>
              <p:cNvSpPr/>
              <p:nvPr/>
            </p:nvSpPr>
            <p:spPr>
              <a:xfrm>
                <a:off x="4968090" y="5854046"/>
                <a:ext cx="1873326" cy="5969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Model 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825E036-8A4B-B136-D52F-14036FD4D5B0}"/>
              </a:ext>
            </a:extLst>
          </p:cNvPr>
          <p:cNvCxnSpPr>
            <a:cxnSpLocks/>
          </p:cNvCxnSpPr>
          <p:nvPr/>
        </p:nvCxnSpPr>
        <p:spPr>
          <a:xfrm flipV="1">
            <a:off x="5003800" y="2536083"/>
            <a:ext cx="596900" cy="204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10A0BF-4675-31F7-E8A1-2970F01AC850}"/>
              </a:ext>
            </a:extLst>
          </p:cNvPr>
          <p:cNvCxnSpPr>
            <a:cxnSpLocks/>
          </p:cNvCxnSpPr>
          <p:nvPr/>
        </p:nvCxnSpPr>
        <p:spPr>
          <a:xfrm flipV="1">
            <a:off x="5003800" y="3341136"/>
            <a:ext cx="596900" cy="124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2977BED-1D39-F01F-8131-0C7582699CCE}"/>
              </a:ext>
            </a:extLst>
          </p:cNvPr>
          <p:cNvCxnSpPr>
            <a:cxnSpLocks/>
          </p:cNvCxnSpPr>
          <p:nvPr/>
        </p:nvCxnSpPr>
        <p:spPr>
          <a:xfrm flipV="1">
            <a:off x="5045728" y="1844586"/>
            <a:ext cx="451333" cy="274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699D2FA-1DE9-241E-BD5B-EFBC302B293F}"/>
              </a:ext>
            </a:extLst>
          </p:cNvPr>
          <p:cNvSpPr/>
          <p:nvPr/>
        </p:nvSpPr>
        <p:spPr>
          <a:xfrm>
            <a:off x="4560398" y="4218505"/>
            <a:ext cx="1873326" cy="59690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Model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38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A708-939A-C866-66ED-00B221F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Related</a:t>
            </a:r>
            <a:r>
              <a:rPr lang="ko-KR" altLang="en-US" dirty="0"/>
              <a:t> </a:t>
            </a:r>
            <a:r>
              <a:rPr lang="en-US" altLang="ko-KR" dirty="0"/>
              <a:t>Works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3CB41F-2FAE-4614-34A5-9AB67931E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621" y="1581150"/>
            <a:ext cx="10876757" cy="4595813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B3C2F-F9E4-2550-29A5-8B0C4242FA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Learning Loss for Test-Time 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581830"/>
      </p:ext>
    </p:extLst>
  </p:cSld>
  <p:clrMapOvr>
    <a:masterClrMapping/>
  </p:clrMapOvr>
</p:sld>
</file>

<file path=ppt/theme/theme1.xml><?xml version="1.0" encoding="utf-8"?>
<a:theme xmlns:a="http://schemas.openxmlformats.org/drawingml/2006/main" name="랩세미나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랩세미나테마" id="{C11752EB-B0EA-4482-967E-BDF218A7FED3}" vid="{F4BF357F-9FFB-4CAE-B10B-EA8E70D25E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랩세미나테마</Template>
  <TotalTime>298</TotalTime>
  <Words>896</Words>
  <Application>Microsoft Office PowerPoint</Application>
  <PresentationFormat>와이드스크린</PresentationFormat>
  <Paragraphs>213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나눔스퀘어</vt:lpstr>
      <vt:lpstr>나눔스퀘어 Bold</vt:lpstr>
      <vt:lpstr>나눔스퀘어 ExtraBold</vt:lpstr>
      <vt:lpstr>Arial</vt:lpstr>
      <vt:lpstr>랩세미나테마</vt:lpstr>
      <vt:lpstr>ArchEnsemble: Architectural Approach for More Efficient Ensemble</vt:lpstr>
      <vt:lpstr>Contents</vt:lpstr>
      <vt:lpstr>Why this research? </vt:lpstr>
      <vt:lpstr>Why this research? </vt:lpstr>
      <vt:lpstr>Why this research? </vt:lpstr>
      <vt:lpstr>Related Works</vt:lpstr>
      <vt:lpstr>Related Works</vt:lpstr>
      <vt:lpstr>Related Works</vt:lpstr>
      <vt:lpstr>Related Works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Experiments</vt:lpstr>
      <vt:lpstr>Experiments</vt:lpstr>
      <vt:lpstr>Experiments</vt:lpstr>
      <vt:lpstr>Experiments</vt:lpstr>
      <vt:lpstr>Experiments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</dc:title>
  <dc:creator>ryuhyogon@korea.edu</dc:creator>
  <cp:lastModifiedBy>유효곤[ 학부재학 / 사이버국방학과 ]</cp:lastModifiedBy>
  <cp:revision>292</cp:revision>
  <dcterms:created xsi:type="dcterms:W3CDTF">2022-06-07T20:08:14Z</dcterms:created>
  <dcterms:modified xsi:type="dcterms:W3CDTF">2022-06-08T01:07:03Z</dcterms:modified>
</cp:coreProperties>
</file>